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8"/>
  </p:notesMasterIdLst>
  <p:sldIdLst>
    <p:sldId id="256" r:id="rId2"/>
    <p:sldId id="261" r:id="rId3"/>
    <p:sldId id="258" r:id="rId4"/>
    <p:sldId id="262" r:id="rId5"/>
    <p:sldId id="263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5" r:id="rId17"/>
    <p:sldId id="276" r:id="rId18"/>
    <p:sldId id="277" r:id="rId19"/>
    <p:sldId id="278" r:id="rId20"/>
    <p:sldId id="279" r:id="rId21"/>
    <p:sldId id="280" r:id="rId22"/>
    <p:sldId id="281" r:id="rId23"/>
    <p:sldId id="282" r:id="rId24"/>
    <p:sldId id="283" r:id="rId25"/>
    <p:sldId id="284" r:id="rId26"/>
    <p:sldId id="285" r:id="rId27"/>
    <p:sldId id="286" r:id="rId28"/>
    <p:sldId id="287" r:id="rId29"/>
    <p:sldId id="288" r:id="rId30"/>
    <p:sldId id="289" r:id="rId31"/>
    <p:sldId id="290" r:id="rId32"/>
    <p:sldId id="291" r:id="rId33"/>
    <p:sldId id="292" r:id="rId34"/>
    <p:sldId id="293" r:id="rId35"/>
    <p:sldId id="294" r:id="rId36"/>
    <p:sldId id="295" r:id="rId37"/>
    <p:sldId id="296" r:id="rId38"/>
    <p:sldId id="297" r:id="rId39"/>
    <p:sldId id="298" r:id="rId40"/>
    <p:sldId id="299" r:id="rId41"/>
    <p:sldId id="300" r:id="rId42"/>
    <p:sldId id="301" r:id="rId43"/>
    <p:sldId id="302" r:id="rId44"/>
    <p:sldId id="303" r:id="rId45"/>
    <p:sldId id="259" r:id="rId46"/>
    <p:sldId id="274" r:id="rId47"/>
  </p:sldIdLst>
  <p:sldSz cx="12192000" cy="6858000"/>
  <p:notesSz cx="6858000" cy="9144000"/>
  <p:defaultTextStyle>
    <a:defPPr>
      <a:defRPr lang="es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4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505" autoAdjust="0"/>
    <p:restoredTop sz="94660"/>
  </p:normalViewPr>
  <p:slideViewPr>
    <p:cSldViewPr snapToGrid="0">
      <p:cViewPr varScale="1">
        <p:scale>
          <a:sx n="86" d="100"/>
          <a:sy n="86" d="100"/>
        </p:scale>
        <p:origin x="71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34820D-D44A-8E4F-921D-90194837A661}" type="datetimeFigureOut">
              <a:rPr lang="en-CL" smtClean="0"/>
              <a:t>11/19/2025</a:t>
            </a:fld>
            <a:endParaRPr lang="en-C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918F56-FD84-EC48-B3E8-38B2D4D913B9}" type="slidenum">
              <a:rPr lang="en-CL" smtClean="0"/>
              <a:t>‹Nº›</a:t>
            </a:fld>
            <a:endParaRPr lang="en-CL"/>
          </a:p>
        </p:txBody>
      </p:sp>
    </p:spTree>
    <p:extLst>
      <p:ext uri="{BB962C8B-B14F-4D97-AF65-F5344CB8AC3E}">
        <p14:creationId xmlns:p14="http://schemas.microsoft.com/office/powerpoint/2010/main" val="18698940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3BF319-77A0-C551-827F-C6B682721E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A59026A-346C-F8D6-FF77-B0585ECBA5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4A83F59-152B-2696-58D5-9B032EEEFE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BF325-36A4-4330-87DD-4FD28307FF21}" type="datetimeFigureOut">
              <a:rPr lang="es-CL" smtClean="0"/>
              <a:t>19-11-2025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E7E1611-BE37-9E34-AE3B-534FE9657D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5D2877B-02E2-98D0-510B-F86BB2628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10811-987E-4DF6-B82F-5848B0A0EF26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0975803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EBD551A-FAD8-E513-A2F0-AA2A4DA6F3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B1FEA3BA-1B09-2B1B-E687-93F391986DF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0139E92D-AF80-41C2-F470-93DD848151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422099B-28FA-3993-40DF-62BA5AB5A8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BF325-36A4-4330-87DD-4FD28307FF21}" type="datetimeFigureOut">
              <a:rPr lang="es-CL" smtClean="0"/>
              <a:t>19-11-2025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8388BEA7-9665-C35A-D733-E6AD8CC54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DFC81B0-B8D1-E550-55EA-A537CBC63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10811-987E-4DF6-B82F-5848B0A0EF26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0003525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80B96F-1E4F-CBB7-A4F3-CDF4303E1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47BAECA7-2032-48FB-5CD1-03BE0556FC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B9B4440-3C49-30C6-6482-916C85C795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BF325-36A4-4330-87DD-4FD28307FF21}" type="datetimeFigureOut">
              <a:rPr lang="es-CL" smtClean="0"/>
              <a:t>19-11-2025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893A38E-397F-5B4A-7750-7357A918D2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D390539-D2C9-3DC9-2F13-18BFE3195C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10811-987E-4DF6-B82F-5848B0A0EF26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1324274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B478FA5C-0D71-A2AC-4EAE-E2AC9C3F050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AC20E16-BE70-D92D-54F9-1CDF8250EC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EDA42F9-7869-FB57-4B0D-85A9B31862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BF325-36A4-4330-87DD-4FD28307FF21}" type="datetimeFigureOut">
              <a:rPr lang="es-CL" smtClean="0"/>
              <a:t>19-11-2025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9B4ED75-A5CC-B43E-32A3-6368A2135F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176394C-234D-6B50-DA3F-85976DDBE2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10811-987E-4DF6-B82F-5848B0A0EF26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6524983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6E6E6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2711041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6E6E6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6968253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6E6E6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89223176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6E6E6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6683059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6E6E6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24086681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6E6E6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03883386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6E6E6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767158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215093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6E6E6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81529487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6E6E6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77660987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6E6E6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62500010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6E6E6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71362652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6E6E6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07087138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6E6E6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27659889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6E6E6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56517305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6E6E6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80731653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6E6E6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33466162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6E6E6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233007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6F4502B-16F6-F560-BB14-0EB53918B9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DCDC89D-9D9E-E86E-B954-A81F39996F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123FBAA-E211-25FF-46F4-3A69FEFFC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BF325-36A4-4330-87DD-4FD28307FF21}" type="datetimeFigureOut">
              <a:rPr lang="es-CL" smtClean="0"/>
              <a:t>19-11-2025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2BD2F49-8008-ED7A-E248-E48245DC1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024C4DD-8D58-A80C-1A38-0834CCBD3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10811-987E-4DF6-B82F-5848B0A0EF26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29327820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6E6E6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64359531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6E6E6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11656613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6E6E6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87750139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6E6E6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28149772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6E6E6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72297736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6E6E6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23082128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6E6E6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1255839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6E6E6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65581683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6E6E6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38521749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6E6E6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5052451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F6483A-CDDD-F7AA-BC3E-8026FA1276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884EAAA-7EA0-2B2D-D793-6D88D7B3BF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6A630F2-7734-05C5-15BA-9397E26304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BF325-36A4-4330-87DD-4FD28307FF21}" type="datetimeFigureOut">
              <a:rPr lang="es-CL" smtClean="0"/>
              <a:t>19-11-2025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BE9FD8B-39EA-3F31-F8A5-78A69DF957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CDE64FE-5990-AB1A-7DCB-68B41CA06A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10811-987E-4DF6-B82F-5848B0A0EF26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66152447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6E6E6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14868119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6E6E6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2766606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6E6E6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69311892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6E6E6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19997388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6E6E6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09832203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6E6E6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71922840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6E6E6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07766021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6E6E6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47274756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6E6E6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64732562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6E6E6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940584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064332-36D8-6A6B-B46B-8EDFA26F98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4B00F15-EA22-5FE8-3371-2857C4A4FF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9677B43F-554C-1B66-B463-64031D6D4A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8532F0E-3935-1165-320F-C1585D8EE4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BF325-36A4-4330-87DD-4FD28307FF21}" type="datetimeFigureOut">
              <a:rPr lang="es-CL" smtClean="0"/>
              <a:t>19-11-2025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D23A861-634B-4C8C-D875-DE7901A2C6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05862CA-8F15-AD75-7881-1844A698A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10811-987E-4DF6-B82F-5848B0A0EF26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7430014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6E6E6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92309666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6E6E6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024194225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6E6E6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994729971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6E6E6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745428747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6E6E6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81666653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6E6E6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52260276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6E6E6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6207182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C1D448-B7C9-9A41-8DDA-00E53D4B4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4B7E9DA-3857-234B-4368-B1431A5820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708F2086-E94A-1671-9EAA-139D4F9DEC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BC7B8F8A-C653-2FAA-2742-605D7161FE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3924FB05-5195-A054-03BC-70D4F90EE9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C9C5A780-B023-4601-AAE1-6DF98C0C20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BF325-36A4-4330-87DD-4FD28307FF21}" type="datetimeFigureOut">
              <a:rPr lang="es-CL" smtClean="0"/>
              <a:t>19-11-2025</a:t>
            </a:fld>
            <a:endParaRPr lang="es-CL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234E7665-F141-FAAC-28E8-139D7F957E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36751739-8790-1923-65FE-AD69DD2C5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10811-987E-4DF6-B82F-5848B0A0EF26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8576428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C04398-4ABE-E57C-20E3-1215B22943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9D680ED8-369A-12C1-B301-BEB193C730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BF325-36A4-4330-87DD-4FD28307FF21}" type="datetimeFigureOut">
              <a:rPr lang="es-CL" smtClean="0"/>
              <a:t>19-11-2025</a:t>
            </a:fld>
            <a:endParaRPr lang="es-CL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5DCCB3AB-F6F8-E314-E569-D3F1A200CB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5AD55619-CEC8-A626-4112-3361CCAC8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10811-987E-4DF6-B82F-5848B0A0EF26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9223010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5EE086FF-C832-EA55-B1AA-86FC8CBA34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BF325-36A4-4330-87DD-4FD28307FF21}" type="datetimeFigureOut">
              <a:rPr lang="es-CL" smtClean="0"/>
              <a:t>19-11-2025</a:t>
            </a:fld>
            <a:endParaRPr lang="es-CL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831355EB-2F5B-8414-2609-5DA3E437B7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A38AB9D-3C1A-B919-1BE8-BB2F0E455D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10811-987E-4DF6-B82F-5848B0A0EF26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382142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7C896E-0ADD-530C-5935-B11F3C3E4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C628D2D-1F4F-4D67-3D9A-B3E050620D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0826410-4A5D-58DF-0150-74EA81342A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3961B69-8C15-64AC-E5EF-4F7C80410D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BF325-36A4-4330-87DD-4FD28307FF21}" type="datetimeFigureOut">
              <a:rPr lang="es-CL" smtClean="0"/>
              <a:t>19-11-2025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3AE8BE5-B0C9-7DD5-3087-C672F78C1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EC7FB15-BB1C-1CBE-B20B-9121690D9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10811-987E-4DF6-B82F-5848B0A0EF26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4101122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BB29FBDD-4B0A-44E0-88A3-C854A8878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CD832CA-7FBB-885C-A7C5-F32D48783F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</a:t>
            </a:r>
            <a:r>
              <a:rPr lang="es-ES" dirty="0" err="1"/>
              <a:t>nivelt</a:t>
            </a:r>
            <a:endParaRPr lang="es-CL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CDDE8D6-CEFA-079D-9C64-914F850E49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6BF325-36A4-4330-87DD-4FD28307FF21}" type="datetimeFigureOut">
              <a:rPr lang="es-CL" smtClean="0"/>
              <a:t>19-11-2025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BB4F31A-9505-5A50-57DE-04817138E3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273BAA6-01CA-B816-B0E0-C267EA6905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010811-987E-4DF6-B82F-5848B0A0EF26}" type="slidenum">
              <a:rPr lang="es-CL" smtClean="0"/>
              <a:t>‹Nº›</a:t>
            </a:fld>
            <a:endParaRPr lang="es-CL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C8D94AF5-780B-A06F-D8DD-9F529CB54A8C}"/>
              </a:ext>
            </a:extLst>
          </p:cNvPr>
          <p:cNvPicPr>
            <a:picLocks noChangeAspect="1"/>
          </p:cNvPicPr>
          <p:nvPr userDrawn="1"/>
        </p:nvPicPr>
        <p:blipFill>
          <a:blip r:embed="rId58"/>
          <a:stretch>
            <a:fillRect/>
          </a:stretch>
        </p:blipFill>
        <p:spPr>
          <a:xfrm>
            <a:off x="10261488" y="6456897"/>
            <a:ext cx="1708763" cy="283657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D5EDD40E-945B-32D1-E41B-1973D8C07F36}"/>
              </a:ext>
            </a:extLst>
          </p:cNvPr>
          <p:cNvSpPr txBox="1"/>
          <p:nvPr userDrawn="1"/>
        </p:nvSpPr>
        <p:spPr>
          <a:xfrm>
            <a:off x="191782" y="6469707"/>
            <a:ext cx="324064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CL" sz="1000" dirty="0">
                <a:solidFill>
                  <a:srgbClr val="0034D9"/>
                </a:solidFill>
              </a:rPr>
              <a:t>Departamento de Administración – FEN - </a:t>
            </a:r>
            <a:r>
              <a:rPr lang="es-CL" sz="1000" dirty="0" err="1">
                <a:solidFill>
                  <a:srgbClr val="0034D9"/>
                </a:solidFill>
              </a:rPr>
              <a:t>Uchile</a:t>
            </a:r>
            <a:endParaRPr lang="es-CL" sz="1000" dirty="0">
              <a:solidFill>
                <a:srgbClr val="0034D9"/>
              </a:solidFill>
            </a:endParaRPr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EA3AF0DA-7476-E9BD-69C7-6452F80DADA6}"/>
              </a:ext>
            </a:extLst>
          </p:cNvPr>
          <p:cNvCxnSpPr/>
          <p:nvPr userDrawn="1"/>
        </p:nvCxnSpPr>
        <p:spPr>
          <a:xfrm>
            <a:off x="-145551" y="6349643"/>
            <a:ext cx="12483101" cy="0"/>
          </a:xfrm>
          <a:prstGeom prst="line">
            <a:avLst/>
          </a:prstGeom>
          <a:ln w="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28786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0" r:id="rId21"/>
    <p:sldLayoutId id="2147483671" r:id="rId22"/>
    <p:sldLayoutId id="2147483672" r:id="rId23"/>
    <p:sldLayoutId id="2147483673" r:id="rId24"/>
    <p:sldLayoutId id="2147483674" r:id="rId25"/>
    <p:sldLayoutId id="2147483675" r:id="rId26"/>
    <p:sldLayoutId id="2147483676" r:id="rId27"/>
    <p:sldLayoutId id="2147483677" r:id="rId28"/>
    <p:sldLayoutId id="2147483678" r:id="rId29"/>
    <p:sldLayoutId id="2147483679" r:id="rId30"/>
    <p:sldLayoutId id="2147483680" r:id="rId31"/>
    <p:sldLayoutId id="2147483681" r:id="rId32"/>
    <p:sldLayoutId id="2147483682" r:id="rId33"/>
    <p:sldLayoutId id="2147483683" r:id="rId34"/>
    <p:sldLayoutId id="2147483684" r:id="rId35"/>
    <p:sldLayoutId id="2147483685" r:id="rId36"/>
    <p:sldLayoutId id="2147483686" r:id="rId37"/>
    <p:sldLayoutId id="2147483687" r:id="rId38"/>
    <p:sldLayoutId id="2147483688" r:id="rId39"/>
    <p:sldLayoutId id="2147483689" r:id="rId40"/>
    <p:sldLayoutId id="2147483690" r:id="rId41"/>
    <p:sldLayoutId id="2147483691" r:id="rId42"/>
    <p:sldLayoutId id="2147483692" r:id="rId43"/>
    <p:sldLayoutId id="2147483693" r:id="rId44"/>
    <p:sldLayoutId id="2147483694" r:id="rId45"/>
    <p:sldLayoutId id="2147483695" r:id="rId46"/>
    <p:sldLayoutId id="2147483696" r:id="rId47"/>
    <p:sldLayoutId id="2147483697" r:id="rId48"/>
    <p:sldLayoutId id="2147483698" r:id="rId49"/>
    <p:sldLayoutId id="2147483699" r:id="rId50"/>
    <p:sldLayoutId id="2147483700" r:id="rId51"/>
    <p:sldLayoutId id="2147483701" r:id="rId52"/>
    <p:sldLayoutId id="2147483702" r:id="rId53"/>
    <p:sldLayoutId id="2147483703" r:id="rId54"/>
    <p:sldLayoutId id="2147483704" r:id="rId55"/>
    <p:sldLayoutId id="2147483705" r:id="rId5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emf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10" Type="http://schemas.openxmlformats.org/officeDocument/2006/relationships/image" Target="../media/image28.svg"/><Relationship Id="rId4" Type="http://schemas.openxmlformats.org/officeDocument/2006/relationships/image" Target="../media/image22.svg"/><Relationship Id="rId9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10" Type="http://schemas.openxmlformats.org/officeDocument/2006/relationships/image" Target="../media/image36.svg"/><Relationship Id="rId4" Type="http://schemas.openxmlformats.org/officeDocument/2006/relationships/image" Target="../media/image30.svg"/><Relationship Id="rId9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sv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12" Type="http://schemas.openxmlformats.org/officeDocument/2006/relationships/image" Target="../media/image50.sv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44.svg"/><Relationship Id="rId11" Type="http://schemas.openxmlformats.org/officeDocument/2006/relationships/image" Target="../media/image49.png"/><Relationship Id="rId5" Type="http://schemas.openxmlformats.org/officeDocument/2006/relationships/image" Target="../media/image43.png"/><Relationship Id="rId10" Type="http://schemas.openxmlformats.org/officeDocument/2006/relationships/image" Target="../media/image48.svg"/><Relationship Id="rId4" Type="http://schemas.openxmlformats.org/officeDocument/2006/relationships/image" Target="../media/image42.svg"/><Relationship Id="rId9" Type="http://schemas.openxmlformats.org/officeDocument/2006/relationships/image" Target="../media/image4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5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5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5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svg"/><Relationship Id="rId13" Type="http://schemas.openxmlformats.org/officeDocument/2006/relationships/image" Target="../media/image79.pn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12" Type="http://schemas.openxmlformats.org/officeDocument/2006/relationships/image" Target="../media/image78.png"/><Relationship Id="rId17" Type="http://schemas.openxmlformats.org/officeDocument/2006/relationships/image" Target="../media/image83.svg"/><Relationship Id="rId2" Type="http://schemas.openxmlformats.org/officeDocument/2006/relationships/notesSlide" Target="../notesSlides/notesSlide33.xml"/><Relationship Id="rId16" Type="http://schemas.openxmlformats.org/officeDocument/2006/relationships/image" Target="../media/image82.png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72.png"/><Relationship Id="rId11" Type="http://schemas.openxmlformats.org/officeDocument/2006/relationships/image" Target="../media/image77.svg"/><Relationship Id="rId5" Type="http://schemas.openxmlformats.org/officeDocument/2006/relationships/image" Target="../media/image71.svg"/><Relationship Id="rId15" Type="http://schemas.openxmlformats.org/officeDocument/2006/relationships/image" Target="../media/image81.png"/><Relationship Id="rId10" Type="http://schemas.openxmlformats.org/officeDocument/2006/relationships/image" Target="../media/image76.png"/><Relationship Id="rId4" Type="http://schemas.openxmlformats.org/officeDocument/2006/relationships/image" Target="../media/image70.png"/><Relationship Id="rId9" Type="http://schemas.openxmlformats.org/officeDocument/2006/relationships/image" Target="../media/image75.png"/><Relationship Id="rId14" Type="http://schemas.openxmlformats.org/officeDocument/2006/relationships/image" Target="../media/image80.sv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svg"/><Relationship Id="rId3" Type="http://schemas.openxmlformats.org/officeDocument/2006/relationships/image" Target="../media/image84.png"/><Relationship Id="rId7" Type="http://schemas.openxmlformats.org/officeDocument/2006/relationships/image" Target="../media/image88.png"/><Relationship Id="rId12" Type="http://schemas.openxmlformats.org/officeDocument/2006/relationships/image" Target="../media/image93.sv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87.svg"/><Relationship Id="rId11" Type="http://schemas.openxmlformats.org/officeDocument/2006/relationships/image" Target="../media/image92.png"/><Relationship Id="rId5" Type="http://schemas.openxmlformats.org/officeDocument/2006/relationships/image" Target="../media/image86.png"/><Relationship Id="rId10" Type="http://schemas.openxmlformats.org/officeDocument/2006/relationships/image" Target="../media/image91.svg"/><Relationship Id="rId4" Type="http://schemas.openxmlformats.org/officeDocument/2006/relationships/image" Target="../media/image85.svg"/><Relationship Id="rId9" Type="http://schemas.openxmlformats.org/officeDocument/2006/relationships/image" Target="../media/image9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0.xml"/><Relationship Id="rId4" Type="http://schemas.openxmlformats.org/officeDocument/2006/relationships/image" Target="../media/image96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svg"/><Relationship Id="rId3" Type="http://schemas.openxmlformats.org/officeDocument/2006/relationships/image" Target="../media/image97.png"/><Relationship Id="rId7" Type="http://schemas.openxmlformats.org/officeDocument/2006/relationships/image" Target="../media/image101.png"/><Relationship Id="rId12" Type="http://schemas.openxmlformats.org/officeDocument/2006/relationships/image" Target="../media/image106.sv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1.xml"/><Relationship Id="rId6" Type="http://schemas.openxmlformats.org/officeDocument/2006/relationships/image" Target="../media/image100.svg"/><Relationship Id="rId11" Type="http://schemas.openxmlformats.org/officeDocument/2006/relationships/image" Target="../media/image105.png"/><Relationship Id="rId5" Type="http://schemas.openxmlformats.org/officeDocument/2006/relationships/image" Target="../media/image99.png"/><Relationship Id="rId10" Type="http://schemas.openxmlformats.org/officeDocument/2006/relationships/image" Target="../media/image104.svg"/><Relationship Id="rId4" Type="http://schemas.openxmlformats.org/officeDocument/2006/relationships/image" Target="../media/image98.svg"/><Relationship Id="rId9" Type="http://schemas.openxmlformats.org/officeDocument/2006/relationships/image" Target="../media/image10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7" Type="http://schemas.openxmlformats.org/officeDocument/2006/relationships/image" Target="../media/image111.sv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3.xml"/><Relationship Id="rId6" Type="http://schemas.openxmlformats.org/officeDocument/2006/relationships/image" Target="../media/image110.png"/><Relationship Id="rId5" Type="http://schemas.openxmlformats.org/officeDocument/2006/relationships/image" Target="../media/image109.svg"/><Relationship Id="rId4" Type="http://schemas.openxmlformats.org/officeDocument/2006/relationships/image" Target="../media/image10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34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n 16">
            <a:extLst>
              <a:ext uri="{FF2B5EF4-FFF2-40B4-BE49-F238E27FC236}">
                <a16:creationId xmlns:a16="http://schemas.microsoft.com/office/drawing/2014/main" id="{0BF4270B-3A3F-E0FB-C636-EA173FCE9D9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1101437" y="314774"/>
            <a:ext cx="9518072" cy="6864953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BCCA5A11-11BE-FA95-2142-1D2BE72A92BB}"/>
              </a:ext>
            </a:extLst>
          </p:cNvPr>
          <p:cNvSpPr txBox="1"/>
          <p:nvPr/>
        </p:nvSpPr>
        <p:spPr>
          <a:xfrm>
            <a:off x="661554" y="2617226"/>
            <a:ext cx="11028219" cy="127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4625"/>
              </a:lnSpc>
            </a:pPr>
            <a:r>
              <a:rPr lang="en-US" sz="4000" b="1" dirty="0" err="1">
                <a:solidFill>
                  <a:schemeClr val="bg1"/>
                </a:solidFill>
                <a:latin typeface="Nunito Sans" pitchFamily="2" charset="77"/>
                <a:ea typeface="Josefin Sans Bold" pitchFamily="34" charset="-122"/>
                <a:cs typeface="Josefin Sans Bold" pitchFamily="34" charset="-120"/>
              </a:rPr>
              <a:t>Transformación</a:t>
            </a:r>
            <a:r>
              <a:rPr lang="en-US" sz="4000" b="1" dirty="0">
                <a:solidFill>
                  <a:schemeClr val="bg1"/>
                </a:solidFill>
                <a:latin typeface="Nunito Sans" pitchFamily="2" charset="77"/>
                <a:ea typeface="Josefin Sans Bold" pitchFamily="34" charset="-122"/>
                <a:cs typeface="Josefin Sans Bold" pitchFamily="34" charset="-120"/>
              </a:rPr>
              <a:t> </a:t>
            </a:r>
            <a:r>
              <a:rPr lang="en-US" sz="4000" b="1" dirty="0" err="1">
                <a:solidFill>
                  <a:schemeClr val="bg1"/>
                </a:solidFill>
                <a:latin typeface="Nunito Sans" pitchFamily="2" charset="77"/>
                <a:ea typeface="Josefin Sans Bold" pitchFamily="34" charset="-122"/>
                <a:cs typeface="Josefin Sans Bold" pitchFamily="34" charset="-120"/>
              </a:rPr>
              <a:t>Organizacional</a:t>
            </a:r>
            <a:r>
              <a:rPr lang="en-US" sz="4000" b="1" dirty="0">
                <a:solidFill>
                  <a:schemeClr val="bg1"/>
                </a:solidFill>
                <a:latin typeface="Nunito Sans" pitchFamily="2" charset="77"/>
                <a:ea typeface="Josefin Sans Bold" pitchFamily="34" charset="-122"/>
                <a:cs typeface="Josefin Sans Bold" pitchFamily="34" charset="-120"/>
              </a:rPr>
              <a:t> </a:t>
            </a:r>
            <a:r>
              <a:rPr lang="en-US" sz="4000" b="1" dirty="0" err="1">
                <a:solidFill>
                  <a:schemeClr val="bg1"/>
                </a:solidFill>
                <a:latin typeface="Nunito Sans" pitchFamily="2" charset="77"/>
                <a:ea typeface="Josefin Sans Bold" pitchFamily="34" charset="-122"/>
                <a:cs typeface="Josefin Sans Bold" pitchFamily="34" charset="-120"/>
              </a:rPr>
              <a:t>en</a:t>
            </a:r>
            <a:r>
              <a:rPr lang="en-US" sz="4000" b="1" dirty="0">
                <a:solidFill>
                  <a:schemeClr val="bg1"/>
                </a:solidFill>
                <a:latin typeface="Nunito Sans" pitchFamily="2" charset="77"/>
                <a:ea typeface="Josefin Sans Bold" pitchFamily="34" charset="-122"/>
                <a:cs typeface="Josefin Sans Bold" pitchFamily="34" charset="-120"/>
              </a:rPr>
              <a:t> la Era Digital: </a:t>
            </a:r>
            <a:r>
              <a:rPr lang="en-US" sz="4000" b="1" dirty="0" err="1">
                <a:solidFill>
                  <a:schemeClr val="bg1"/>
                </a:solidFill>
                <a:latin typeface="Nunito Sans" pitchFamily="2" charset="77"/>
                <a:ea typeface="Josefin Sans Bold" pitchFamily="34" charset="-122"/>
                <a:cs typeface="Josefin Sans Bold" pitchFamily="34" charset="-120"/>
              </a:rPr>
              <a:t>Fundamentos</a:t>
            </a:r>
            <a:r>
              <a:rPr lang="en-US" sz="4000" b="1" dirty="0">
                <a:solidFill>
                  <a:schemeClr val="bg1"/>
                </a:solidFill>
                <a:latin typeface="Nunito Sans" pitchFamily="2" charset="77"/>
                <a:ea typeface="Josefin Sans Bold" pitchFamily="34" charset="-122"/>
                <a:cs typeface="Josefin Sans Bold" pitchFamily="34" charset="-120"/>
              </a:rPr>
              <a:t> y Cultura</a:t>
            </a:r>
            <a:endParaRPr lang="en-US" sz="4000" dirty="0">
              <a:solidFill>
                <a:schemeClr val="bg1"/>
              </a:solidFill>
              <a:latin typeface="Nunito Sans" pitchFamily="2" charset="77"/>
            </a:endParaRP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356AB74D-C4AA-3208-3824-FBD4E02841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553" y="817739"/>
            <a:ext cx="4161425" cy="690803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3DA29E2D-F2D1-0986-8FFA-90BD84D741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0770" y="5953991"/>
            <a:ext cx="4155653" cy="589235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2DE1B3FA-2737-A714-41ED-CD9CDB793DF2}"/>
              </a:ext>
            </a:extLst>
          </p:cNvPr>
          <p:cNvSpPr txBox="1"/>
          <p:nvPr/>
        </p:nvSpPr>
        <p:spPr>
          <a:xfrm>
            <a:off x="661553" y="4136800"/>
            <a:ext cx="110282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3000" dirty="0">
                <a:solidFill>
                  <a:schemeClr val="bg1"/>
                </a:solidFill>
                <a:latin typeface="Nunito Sans" pitchFamily="2" charset="77"/>
              </a:rPr>
              <a:t>Sesión 1 de 6</a:t>
            </a:r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FBCF0253-0B53-B21D-A54B-6541BDCEF7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09330" y="481119"/>
            <a:ext cx="2821117" cy="1027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7728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1492" y="743844"/>
            <a:ext cx="10610553" cy="590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625"/>
              </a:lnSpc>
            </a:pPr>
            <a:r>
              <a:rPr lang="en-US" sz="3708" b="1" dirty="0">
                <a:solidFill>
                  <a:srgbClr val="0034D9"/>
                </a:solidFill>
                <a:latin typeface="Josefin Sans Bold" pitchFamily="34" charset="0"/>
                <a:ea typeface="Josefin Sans Bold" pitchFamily="34" charset="-122"/>
                <a:cs typeface="Josefin Sans Bold" pitchFamily="34" charset="-120"/>
              </a:rPr>
              <a:t>Innovación Disruptiva: El Dilema del Innovador</a:t>
            </a:r>
            <a:endParaRPr lang="en-US" sz="3708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492" y="1830586"/>
            <a:ext cx="4070846" cy="407084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199857" y="1806972"/>
            <a:ext cx="3382764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b="1" dirty="0">
                <a:solidFill>
                  <a:srgbClr val="0034D9"/>
                </a:solidFill>
                <a:latin typeface="Josefin Sans Bold" pitchFamily="34" charset="0"/>
                <a:ea typeface="Josefin Sans Bold" pitchFamily="34" charset="-122"/>
                <a:cs typeface="Josefin Sans Bold" pitchFamily="34" charset="-120"/>
              </a:rPr>
              <a:t>Teoría de Clayton Christensen</a:t>
            </a:r>
            <a:endParaRPr lang="en-US" sz="1833" dirty="0"/>
          </a:p>
        </p:txBody>
      </p:sp>
      <p:sp>
        <p:nvSpPr>
          <p:cNvPr id="5" name="Text 2"/>
          <p:cNvSpPr/>
          <p:nvPr/>
        </p:nvSpPr>
        <p:spPr>
          <a:xfrm>
            <a:off x="5199857" y="2291259"/>
            <a:ext cx="6336903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b="1" dirty="0">
                <a:solidFill>
                  <a:srgbClr val="40404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¿Por qué fallan las grandes empresas?</a:t>
            </a:r>
            <a:endParaRPr lang="en-US" sz="1458" dirty="0"/>
          </a:p>
        </p:txBody>
      </p:sp>
      <p:sp>
        <p:nvSpPr>
          <p:cNvPr id="6" name="Text 3"/>
          <p:cNvSpPr/>
          <p:nvPr/>
        </p:nvSpPr>
        <p:spPr>
          <a:xfrm>
            <a:off x="5199857" y="2763739"/>
            <a:ext cx="6336903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375"/>
              </a:lnSpc>
              <a:buSzPct val="100000"/>
              <a:buChar char="•"/>
            </a:pPr>
            <a:r>
              <a:rPr lang="en-US" sz="1458" dirty="0">
                <a:solidFill>
                  <a:srgbClr val="40404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Hacen "todo bien": escuchan a sus clientes actuales</a:t>
            </a:r>
            <a:endParaRPr lang="en-US" sz="1458" dirty="0"/>
          </a:p>
        </p:txBody>
      </p:sp>
      <p:sp>
        <p:nvSpPr>
          <p:cNvPr id="7" name="Text 4"/>
          <p:cNvSpPr/>
          <p:nvPr/>
        </p:nvSpPr>
        <p:spPr>
          <a:xfrm>
            <a:off x="5199857" y="3132237"/>
            <a:ext cx="6336903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375"/>
              </a:lnSpc>
              <a:buSzPct val="100000"/>
              <a:buChar char="•"/>
            </a:pPr>
            <a:r>
              <a:rPr lang="en-US" sz="1458" dirty="0">
                <a:solidFill>
                  <a:srgbClr val="40404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Invierten en lo rentable y mejoran productos existentes</a:t>
            </a:r>
            <a:endParaRPr lang="en-US" sz="1458" dirty="0"/>
          </a:p>
        </p:txBody>
      </p:sp>
      <p:sp>
        <p:nvSpPr>
          <p:cNvPr id="8" name="Text 5"/>
          <p:cNvSpPr/>
          <p:nvPr/>
        </p:nvSpPr>
        <p:spPr>
          <a:xfrm>
            <a:off x="5199857" y="3500736"/>
            <a:ext cx="6336903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375"/>
              </a:lnSpc>
              <a:buSzPct val="100000"/>
              <a:buChar char="•"/>
            </a:pPr>
            <a:r>
              <a:rPr lang="en-US" sz="1458" dirty="0">
                <a:solidFill>
                  <a:srgbClr val="40404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La disrupción viene de un </a:t>
            </a:r>
            <a:r>
              <a:rPr lang="en-US" sz="1458" i="1" dirty="0">
                <a:solidFill>
                  <a:srgbClr val="40404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no-cliente</a:t>
            </a:r>
            <a:r>
              <a:rPr lang="en-US" sz="1458" dirty="0">
                <a:solidFill>
                  <a:srgbClr val="40404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 o nicho ignorado</a:t>
            </a:r>
            <a:endParaRPr lang="en-US" sz="1458" dirty="0"/>
          </a:p>
        </p:txBody>
      </p:sp>
      <p:sp>
        <p:nvSpPr>
          <p:cNvPr id="9" name="Text 6"/>
          <p:cNvSpPr/>
          <p:nvPr/>
        </p:nvSpPr>
        <p:spPr>
          <a:xfrm>
            <a:off x="5199857" y="3869234"/>
            <a:ext cx="6336903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375"/>
              </a:lnSpc>
              <a:buSzPct val="100000"/>
              <a:buChar char="•"/>
            </a:pPr>
            <a:r>
              <a:rPr lang="en-US" sz="1458" dirty="0">
                <a:solidFill>
                  <a:srgbClr val="40404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Cuando la nueva tecnología mejora, ya es demasiado tarde</a:t>
            </a:r>
            <a:endParaRPr lang="en-US" sz="1458" dirty="0"/>
          </a:p>
        </p:txBody>
      </p:sp>
      <p:sp>
        <p:nvSpPr>
          <p:cNvPr id="10" name="Shape 7"/>
          <p:cNvSpPr/>
          <p:nvPr/>
        </p:nvSpPr>
        <p:spPr>
          <a:xfrm>
            <a:off x="5199857" y="4384279"/>
            <a:ext cx="6336903" cy="1105594"/>
          </a:xfrm>
          <a:prstGeom prst="roundRect">
            <a:avLst>
              <a:gd name="adj" fmla="val 7181"/>
            </a:avLst>
          </a:prstGeom>
          <a:solidFill>
            <a:srgbClr val="B3C5FF"/>
          </a:solidFill>
          <a:ln/>
        </p:spPr>
        <p:txBody>
          <a:bodyPr/>
          <a:lstStyle/>
          <a:p>
            <a:endParaRPr lang="en-CL" sz="1500"/>
          </a:p>
        </p:txBody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8868" y="4664670"/>
            <a:ext cx="236240" cy="189012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5814119" y="4620519"/>
            <a:ext cx="5533628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Las empresas exitosas están optimizadas para NO innovar disruptivamente.</a:t>
            </a:r>
            <a:endParaRPr lang="en-US" sz="1458" dirty="0"/>
          </a:p>
        </p:txBody>
      </p:sp>
      <p:sp>
        <p:nvSpPr>
          <p:cNvPr id="13" name="Text 9"/>
          <p:cNvSpPr/>
          <p:nvPr/>
        </p:nvSpPr>
        <p:spPr>
          <a:xfrm>
            <a:off x="11742242" y="6430764"/>
            <a:ext cx="317500" cy="2117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>
              <a:lnSpc>
                <a:spcPts val="1667"/>
              </a:lnSpc>
            </a:pPr>
            <a:r>
              <a:rPr lang="en-US" sz="1042" dirty="0">
                <a:solidFill>
                  <a:srgbClr val="40404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10</a:t>
            </a:r>
            <a:endParaRPr lang="en-US" sz="1042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153580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61492" y="2791917"/>
            <a:ext cx="5804198" cy="3839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000"/>
              </a:lnSpc>
            </a:pPr>
            <a:r>
              <a:rPr lang="en-US" sz="2417" b="1" dirty="0">
                <a:solidFill>
                  <a:srgbClr val="0034D9"/>
                </a:solidFill>
                <a:latin typeface="Josefin Sans Bold" pitchFamily="34" charset="0"/>
                <a:ea typeface="Josefin Sans Bold" pitchFamily="34" charset="-122"/>
                <a:cs typeface="Josefin Sans Bold" pitchFamily="34" charset="-120"/>
              </a:rPr>
              <a:t>Caso de Estudio: Blockbuster vs. Netflix</a:t>
            </a:r>
            <a:endParaRPr lang="en-US" sz="2417" dirty="0"/>
          </a:p>
        </p:txBody>
      </p:sp>
      <p:sp>
        <p:nvSpPr>
          <p:cNvPr id="4" name="Shape 1"/>
          <p:cNvSpPr/>
          <p:nvPr/>
        </p:nvSpPr>
        <p:spPr>
          <a:xfrm>
            <a:off x="661492" y="4313634"/>
            <a:ext cx="10869018" cy="12700"/>
          </a:xfrm>
          <a:prstGeom prst="roundRect">
            <a:avLst>
              <a:gd name="adj" fmla="val 406325"/>
            </a:avLst>
          </a:prstGeom>
          <a:solidFill>
            <a:srgbClr val="B2BEE5"/>
          </a:solidFill>
          <a:ln/>
        </p:spPr>
        <p:txBody>
          <a:bodyPr/>
          <a:lstStyle/>
          <a:p>
            <a:endParaRPr lang="en-CL" sz="1500"/>
          </a:p>
        </p:txBody>
      </p:sp>
      <p:sp>
        <p:nvSpPr>
          <p:cNvPr id="5" name="Shape 2"/>
          <p:cNvSpPr/>
          <p:nvPr/>
        </p:nvSpPr>
        <p:spPr>
          <a:xfrm>
            <a:off x="2782888" y="3945136"/>
            <a:ext cx="12700" cy="368498"/>
          </a:xfrm>
          <a:prstGeom prst="roundRect">
            <a:avLst>
              <a:gd name="adj" fmla="val 406325"/>
            </a:avLst>
          </a:prstGeom>
          <a:solidFill>
            <a:srgbClr val="B2BEE5"/>
          </a:solidFill>
          <a:ln/>
        </p:spPr>
        <p:txBody>
          <a:bodyPr/>
          <a:lstStyle/>
          <a:p>
            <a:endParaRPr lang="en-CL" sz="1500"/>
          </a:p>
        </p:txBody>
      </p:sp>
      <p:sp>
        <p:nvSpPr>
          <p:cNvPr id="6" name="Shape 3"/>
          <p:cNvSpPr/>
          <p:nvPr/>
        </p:nvSpPr>
        <p:spPr>
          <a:xfrm>
            <a:off x="2651026" y="4175423"/>
            <a:ext cx="276423" cy="276423"/>
          </a:xfrm>
          <a:prstGeom prst="roundRect">
            <a:avLst>
              <a:gd name="adj" fmla="val 18668"/>
            </a:avLst>
          </a:prstGeom>
          <a:solidFill>
            <a:srgbClr val="CCD8FF"/>
          </a:solidFill>
          <a:ln w="7620">
            <a:solidFill>
              <a:srgbClr val="B2BEE5"/>
            </a:solidFill>
            <a:prstDash val="solid"/>
          </a:ln>
        </p:spPr>
        <p:txBody>
          <a:bodyPr/>
          <a:lstStyle/>
          <a:p>
            <a:endParaRPr lang="en-CL" sz="1500"/>
          </a:p>
        </p:txBody>
      </p:sp>
      <p:sp>
        <p:nvSpPr>
          <p:cNvPr id="7" name="Text 4"/>
          <p:cNvSpPr/>
          <p:nvPr/>
        </p:nvSpPr>
        <p:spPr>
          <a:xfrm>
            <a:off x="2697113" y="4198491"/>
            <a:ext cx="184249" cy="230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1417"/>
              </a:lnSpc>
            </a:pPr>
            <a:r>
              <a:rPr lang="en-US" sz="1417" b="1" dirty="0">
                <a:solidFill>
                  <a:srgbClr val="404040"/>
                </a:solidFill>
                <a:latin typeface="Josefin Sans Bold" pitchFamily="34" charset="0"/>
                <a:ea typeface="Josefin Sans Bold" pitchFamily="34" charset="-122"/>
                <a:cs typeface="Josefin Sans Bold" pitchFamily="34" charset="-120"/>
              </a:rPr>
              <a:t>1</a:t>
            </a:r>
            <a:endParaRPr lang="en-US" sz="1417" dirty="0"/>
          </a:p>
        </p:txBody>
      </p:sp>
      <p:sp>
        <p:nvSpPr>
          <p:cNvPr id="8" name="Text 5"/>
          <p:cNvSpPr/>
          <p:nvPr/>
        </p:nvSpPr>
        <p:spPr>
          <a:xfrm>
            <a:off x="2021284" y="3360143"/>
            <a:ext cx="1535807" cy="1919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1500"/>
              </a:lnSpc>
            </a:pPr>
            <a:r>
              <a:rPr lang="en-US" sz="1208" b="1" dirty="0">
                <a:solidFill>
                  <a:srgbClr val="404040"/>
                </a:solidFill>
                <a:latin typeface="Josefin Sans Bold" pitchFamily="34" charset="0"/>
                <a:ea typeface="Josefin Sans Bold" pitchFamily="34" charset="-122"/>
                <a:cs typeface="Josefin Sans Bold" pitchFamily="34" charset="-120"/>
              </a:rPr>
              <a:t>Blockbuster</a:t>
            </a:r>
            <a:endParaRPr lang="en-US" sz="1208" dirty="0"/>
          </a:p>
        </p:txBody>
      </p:sp>
      <p:sp>
        <p:nvSpPr>
          <p:cNvPr id="9" name="Text 6"/>
          <p:cNvSpPr/>
          <p:nvPr/>
        </p:nvSpPr>
        <p:spPr>
          <a:xfrm>
            <a:off x="784324" y="3625751"/>
            <a:ext cx="4009827" cy="196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1542"/>
              </a:lnSpc>
            </a:pPr>
            <a:r>
              <a:rPr lang="en-US" sz="958" b="1" dirty="0">
                <a:solidFill>
                  <a:srgbClr val="40404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Modelo:</a:t>
            </a:r>
            <a:r>
              <a:rPr lang="en-US" sz="958" dirty="0">
                <a:solidFill>
                  <a:srgbClr val="40404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 Tiendas físicas con multas por atraso como fuente de ingreso</a:t>
            </a:r>
            <a:endParaRPr lang="en-US" sz="958" dirty="0"/>
          </a:p>
        </p:txBody>
      </p:sp>
      <p:sp>
        <p:nvSpPr>
          <p:cNvPr id="10" name="Shape 7"/>
          <p:cNvSpPr/>
          <p:nvPr/>
        </p:nvSpPr>
        <p:spPr>
          <a:xfrm>
            <a:off x="4987330" y="4313634"/>
            <a:ext cx="12700" cy="368498"/>
          </a:xfrm>
          <a:prstGeom prst="roundRect">
            <a:avLst>
              <a:gd name="adj" fmla="val 406325"/>
            </a:avLst>
          </a:prstGeom>
          <a:solidFill>
            <a:srgbClr val="B2BEE5"/>
          </a:solidFill>
          <a:ln/>
        </p:spPr>
        <p:txBody>
          <a:bodyPr/>
          <a:lstStyle/>
          <a:p>
            <a:endParaRPr lang="en-CL" sz="1500"/>
          </a:p>
        </p:txBody>
      </p:sp>
      <p:sp>
        <p:nvSpPr>
          <p:cNvPr id="11" name="Shape 8"/>
          <p:cNvSpPr/>
          <p:nvPr/>
        </p:nvSpPr>
        <p:spPr>
          <a:xfrm>
            <a:off x="4855469" y="4175423"/>
            <a:ext cx="276423" cy="276423"/>
          </a:xfrm>
          <a:prstGeom prst="roundRect">
            <a:avLst>
              <a:gd name="adj" fmla="val 18668"/>
            </a:avLst>
          </a:prstGeom>
          <a:solidFill>
            <a:srgbClr val="CCD8FF"/>
          </a:solidFill>
          <a:ln w="7620">
            <a:solidFill>
              <a:srgbClr val="B2BEE5"/>
            </a:solidFill>
            <a:prstDash val="solid"/>
          </a:ln>
        </p:spPr>
        <p:txBody>
          <a:bodyPr/>
          <a:lstStyle/>
          <a:p>
            <a:endParaRPr lang="en-CL" sz="1500"/>
          </a:p>
        </p:txBody>
      </p:sp>
      <p:sp>
        <p:nvSpPr>
          <p:cNvPr id="12" name="Text 9"/>
          <p:cNvSpPr/>
          <p:nvPr/>
        </p:nvSpPr>
        <p:spPr>
          <a:xfrm>
            <a:off x="4901556" y="4198491"/>
            <a:ext cx="184249" cy="230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1417"/>
              </a:lnSpc>
            </a:pPr>
            <a:r>
              <a:rPr lang="en-US" sz="1417" b="1" dirty="0">
                <a:solidFill>
                  <a:srgbClr val="404040"/>
                </a:solidFill>
                <a:latin typeface="Josefin Sans Bold" pitchFamily="34" charset="0"/>
                <a:ea typeface="Josefin Sans Bold" pitchFamily="34" charset="-122"/>
                <a:cs typeface="Josefin Sans Bold" pitchFamily="34" charset="-120"/>
              </a:rPr>
              <a:t>2</a:t>
            </a:r>
            <a:endParaRPr lang="en-US" sz="1417" dirty="0"/>
          </a:p>
        </p:txBody>
      </p:sp>
      <p:sp>
        <p:nvSpPr>
          <p:cNvPr id="13" name="Text 10"/>
          <p:cNvSpPr/>
          <p:nvPr/>
        </p:nvSpPr>
        <p:spPr>
          <a:xfrm>
            <a:off x="4225727" y="4805065"/>
            <a:ext cx="1535807" cy="1919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1500"/>
              </a:lnSpc>
            </a:pPr>
            <a:r>
              <a:rPr lang="en-US" sz="1208" b="1" dirty="0">
                <a:solidFill>
                  <a:srgbClr val="404040"/>
                </a:solidFill>
                <a:latin typeface="Josefin Sans Bold" pitchFamily="34" charset="0"/>
                <a:ea typeface="Josefin Sans Bold" pitchFamily="34" charset="-122"/>
                <a:cs typeface="Josefin Sans Bold" pitchFamily="34" charset="-120"/>
              </a:rPr>
              <a:t>Netflix Inicio</a:t>
            </a:r>
            <a:endParaRPr lang="en-US" sz="1208" dirty="0"/>
          </a:p>
        </p:txBody>
      </p:sp>
      <p:sp>
        <p:nvSpPr>
          <p:cNvPr id="14" name="Text 11"/>
          <p:cNvSpPr/>
          <p:nvPr/>
        </p:nvSpPr>
        <p:spPr>
          <a:xfrm>
            <a:off x="2988767" y="5070674"/>
            <a:ext cx="4009827" cy="196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1542"/>
              </a:lnSpc>
            </a:pPr>
            <a:r>
              <a:rPr lang="en-US" sz="958" b="1" dirty="0">
                <a:solidFill>
                  <a:srgbClr val="40404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Modelo:</a:t>
            </a:r>
            <a:r>
              <a:rPr lang="en-US" sz="958" dirty="0">
                <a:solidFill>
                  <a:srgbClr val="40404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 Suscripción por correo. "Peor" servicio pero sin multas</a:t>
            </a:r>
            <a:endParaRPr lang="en-US" sz="958" dirty="0"/>
          </a:p>
        </p:txBody>
      </p:sp>
      <p:sp>
        <p:nvSpPr>
          <p:cNvPr id="15" name="Shape 12"/>
          <p:cNvSpPr/>
          <p:nvPr/>
        </p:nvSpPr>
        <p:spPr>
          <a:xfrm>
            <a:off x="7191871" y="3945136"/>
            <a:ext cx="12700" cy="368498"/>
          </a:xfrm>
          <a:prstGeom prst="roundRect">
            <a:avLst>
              <a:gd name="adj" fmla="val 406325"/>
            </a:avLst>
          </a:prstGeom>
          <a:solidFill>
            <a:srgbClr val="B2BEE5"/>
          </a:solidFill>
          <a:ln/>
        </p:spPr>
        <p:txBody>
          <a:bodyPr/>
          <a:lstStyle/>
          <a:p>
            <a:endParaRPr lang="en-CL" sz="1500"/>
          </a:p>
        </p:txBody>
      </p:sp>
      <p:sp>
        <p:nvSpPr>
          <p:cNvPr id="16" name="Shape 13"/>
          <p:cNvSpPr/>
          <p:nvPr/>
        </p:nvSpPr>
        <p:spPr>
          <a:xfrm>
            <a:off x="7060009" y="4175423"/>
            <a:ext cx="276423" cy="276423"/>
          </a:xfrm>
          <a:prstGeom prst="roundRect">
            <a:avLst>
              <a:gd name="adj" fmla="val 18668"/>
            </a:avLst>
          </a:prstGeom>
          <a:solidFill>
            <a:srgbClr val="CCD8FF"/>
          </a:solidFill>
          <a:ln w="7620">
            <a:solidFill>
              <a:srgbClr val="B2BEE5"/>
            </a:solidFill>
            <a:prstDash val="solid"/>
          </a:ln>
        </p:spPr>
        <p:txBody>
          <a:bodyPr/>
          <a:lstStyle/>
          <a:p>
            <a:endParaRPr lang="en-CL" sz="1500"/>
          </a:p>
        </p:txBody>
      </p:sp>
      <p:sp>
        <p:nvSpPr>
          <p:cNvPr id="17" name="Text 14"/>
          <p:cNvSpPr/>
          <p:nvPr/>
        </p:nvSpPr>
        <p:spPr>
          <a:xfrm>
            <a:off x="7106097" y="4198491"/>
            <a:ext cx="184249" cy="230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1417"/>
              </a:lnSpc>
            </a:pPr>
            <a:r>
              <a:rPr lang="en-US" sz="1417" b="1" dirty="0">
                <a:solidFill>
                  <a:srgbClr val="404040"/>
                </a:solidFill>
                <a:latin typeface="Josefin Sans Bold" pitchFamily="34" charset="0"/>
                <a:ea typeface="Josefin Sans Bold" pitchFamily="34" charset="-122"/>
                <a:cs typeface="Josefin Sans Bold" pitchFamily="34" charset="-120"/>
              </a:rPr>
              <a:t>3</a:t>
            </a:r>
            <a:endParaRPr lang="en-US" sz="1417" dirty="0"/>
          </a:p>
        </p:txBody>
      </p:sp>
      <p:sp>
        <p:nvSpPr>
          <p:cNvPr id="18" name="Text 15"/>
          <p:cNvSpPr/>
          <p:nvPr/>
        </p:nvSpPr>
        <p:spPr>
          <a:xfrm>
            <a:off x="6430268" y="3360143"/>
            <a:ext cx="1535807" cy="1919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1500"/>
              </a:lnSpc>
            </a:pPr>
            <a:r>
              <a:rPr lang="en-US" sz="1208" b="1" dirty="0">
                <a:solidFill>
                  <a:srgbClr val="404040"/>
                </a:solidFill>
                <a:latin typeface="Josefin Sans Bold" pitchFamily="34" charset="0"/>
                <a:ea typeface="Josefin Sans Bold" pitchFamily="34" charset="-122"/>
                <a:cs typeface="Josefin Sans Bold" pitchFamily="34" charset="-120"/>
              </a:rPr>
              <a:t>La Disrupción</a:t>
            </a:r>
            <a:endParaRPr lang="en-US" sz="1208" dirty="0"/>
          </a:p>
        </p:txBody>
      </p:sp>
      <p:sp>
        <p:nvSpPr>
          <p:cNvPr id="19" name="Text 16"/>
          <p:cNvSpPr/>
          <p:nvPr/>
        </p:nvSpPr>
        <p:spPr>
          <a:xfrm>
            <a:off x="5193307" y="3625751"/>
            <a:ext cx="4009827" cy="196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1542"/>
              </a:lnSpc>
            </a:pPr>
            <a:r>
              <a:rPr lang="en-US" sz="958" dirty="0">
                <a:solidFill>
                  <a:srgbClr val="40404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Netflix capturó al cliente que odiaba las multas</a:t>
            </a:r>
            <a:endParaRPr lang="en-US" sz="958" dirty="0"/>
          </a:p>
        </p:txBody>
      </p:sp>
      <p:sp>
        <p:nvSpPr>
          <p:cNvPr id="20" name="Shape 17"/>
          <p:cNvSpPr/>
          <p:nvPr/>
        </p:nvSpPr>
        <p:spPr>
          <a:xfrm>
            <a:off x="9396313" y="4313634"/>
            <a:ext cx="12700" cy="368498"/>
          </a:xfrm>
          <a:prstGeom prst="roundRect">
            <a:avLst>
              <a:gd name="adj" fmla="val 406325"/>
            </a:avLst>
          </a:prstGeom>
          <a:solidFill>
            <a:srgbClr val="B2BEE5"/>
          </a:solidFill>
          <a:ln/>
        </p:spPr>
        <p:txBody>
          <a:bodyPr/>
          <a:lstStyle/>
          <a:p>
            <a:endParaRPr lang="en-CL" sz="1500"/>
          </a:p>
        </p:txBody>
      </p:sp>
      <p:sp>
        <p:nvSpPr>
          <p:cNvPr id="21" name="Shape 18"/>
          <p:cNvSpPr/>
          <p:nvPr/>
        </p:nvSpPr>
        <p:spPr>
          <a:xfrm>
            <a:off x="9264452" y="4175423"/>
            <a:ext cx="276423" cy="276423"/>
          </a:xfrm>
          <a:prstGeom prst="roundRect">
            <a:avLst>
              <a:gd name="adj" fmla="val 18668"/>
            </a:avLst>
          </a:prstGeom>
          <a:solidFill>
            <a:srgbClr val="CCD8FF"/>
          </a:solidFill>
          <a:ln w="7620">
            <a:solidFill>
              <a:srgbClr val="B2BEE5"/>
            </a:solidFill>
            <a:prstDash val="solid"/>
          </a:ln>
        </p:spPr>
        <p:txBody>
          <a:bodyPr/>
          <a:lstStyle/>
          <a:p>
            <a:endParaRPr lang="en-CL" sz="1500"/>
          </a:p>
        </p:txBody>
      </p:sp>
      <p:sp>
        <p:nvSpPr>
          <p:cNvPr id="22" name="Text 19"/>
          <p:cNvSpPr/>
          <p:nvPr/>
        </p:nvSpPr>
        <p:spPr>
          <a:xfrm>
            <a:off x="9310539" y="4198491"/>
            <a:ext cx="184249" cy="230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1417"/>
              </a:lnSpc>
            </a:pPr>
            <a:r>
              <a:rPr lang="en-US" sz="1417" b="1" dirty="0">
                <a:solidFill>
                  <a:srgbClr val="404040"/>
                </a:solidFill>
                <a:latin typeface="Josefin Sans Bold" pitchFamily="34" charset="0"/>
                <a:ea typeface="Josefin Sans Bold" pitchFamily="34" charset="-122"/>
                <a:cs typeface="Josefin Sans Bold" pitchFamily="34" charset="-120"/>
              </a:rPr>
              <a:t>4</a:t>
            </a:r>
            <a:endParaRPr lang="en-US" sz="1417" dirty="0"/>
          </a:p>
        </p:txBody>
      </p:sp>
      <p:sp>
        <p:nvSpPr>
          <p:cNvPr id="23" name="Text 20"/>
          <p:cNvSpPr/>
          <p:nvPr/>
        </p:nvSpPr>
        <p:spPr>
          <a:xfrm>
            <a:off x="8634710" y="4805065"/>
            <a:ext cx="1535807" cy="1919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1500"/>
              </a:lnSpc>
            </a:pPr>
            <a:r>
              <a:rPr lang="en-US" sz="1208" b="1" dirty="0">
                <a:solidFill>
                  <a:srgbClr val="404040"/>
                </a:solidFill>
                <a:latin typeface="Josefin Sans Bold" pitchFamily="34" charset="0"/>
                <a:ea typeface="Josefin Sans Bold" pitchFamily="34" charset="-122"/>
                <a:cs typeface="Josefin Sans Bold" pitchFamily="34" charset="-120"/>
              </a:rPr>
              <a:t>El Final</a:t>
            </a:r>
            <a:endParaRPr lang="en-US" sz="1208" dirty="0"/>
          </a:p>
        </p:txBody>
      </p:sp>
      <p:sp>
        <p:nvSpPr>
          <p:cNvPr id="24" name="Text 21"/>
          <p:cNvSpPr/>
          <p:nvPr/>
        </p:nvSpPr>
        <p:spPr>
          <a:xfrm>
            <a:off x="7397750" y="5070674"/>
            <a:ext cx="4009827" cy="196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1542"/>
              </a:lnSpc>
            </a:pPr>
            <a:r>
              <a:rPr lang="en-US" sz="958" dirty="0">
                <a:solidFill>
                  <a:srgbClr val="40404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Cuando llegó el streaming, Netflix tenía la cultura y la base de clientes</a:t>
            </a:r>
            <a:endParaRPr lang="en-US" sz="958" dirty="0"/>
          </a:p>
        </p:txBody>
      </p:sp>
      <p:sp>
        <p:nvSpPr>
          <p:cNvPr id="25" name="Text 22"/>
          <p:cNvSpPr/>
          <p:nvPr/>
        </p:nvSpPr>
        <p:spPr>
          <a:xfrm>
            <a:off x="661492" y="5405339"/>
            <a:ext cx="10869018" cy="196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542"/>
              </a:lnSpc>
            </a:pPr>
            <a:r>
              <a:rPr lang="en-US" sz="958" dirty="0">
                <a:solidFill>
                  <a:srgbClr val="40404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Blockbuster no pudo adaptarse porque su cultura y modelo de negocio estaban optimizados para el mundo físico.</a:t>
            </a:r>
            <a:endParaRPr lang="en-US" sz="958" dirty="0"/>
          </a:p>
        </p:txBody>
      </p:sp>
      <p:sp>
        <p:nvSpPr>
          <p:cNvPr id="26" name="Text 23"/>
          <p:cNvSpPr/>
          <p:nvPr/>
        </p:nvSpPr>
        <p:spPr>
          <a:xfrm>
            <a:off x="11656814" y="6430764"/>
            <a:ext cx="402928" cy="2117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>
              <a:lnSpc>
                <a:spcPts val="1667"/>
              </a:lnSpc>
            </a:pPr>
            <a:r>
              <a:rPr lang="en-US" sz="1042" dirty="0">
                <a:solidFill>
                  <a:srgbClr val="40404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11</a:t>
            </a:r>
            <a:endParaRPr lang="en-US" sz="1042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0" y="0"/>
            <a:ext cx="457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61492" y="1140818"/>
            <a:ext cx="6297018" cy="11223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4416"/>
              </a:lnSpc>
            </a:pPr>
            <a:r>
              <a:rPr lang="en-US" sz="3500" b="1" dirty="0">
                <a:solidFill>
                  <a:srgbClr val="0034D9"/>
                </a:solidFill>
                <a:latin typeface="Josefin Sans Bold" pitchFamily="34" charset="0"/>
                <a:ea typeface="Josefin Sans Bold" pitchFamily="34" charset="-122"/>
                <a:cs typeface="Josefin Sans Bold" pitchFamily="34" charset="-120"/>
              </a:rPr>
              <a:t>Ecosistemas de Innovación: Innovación Abierta</a:t>
            </a:r>
            <a:endParaRPr lang="en-US" sz="3500" dirty="0"/>
          </a:p>
        </p:txBody>
      </p:sp>
      <p:sp>
        <p:nvSpPr>
          <p:cNvPr id="4" name="Text 1"/>
          <p:cNvSpPr/>
          <p:nvPr/>
        </p:nvSpPr>
        <p:spPr>
          <a:xfrm>
            <a:off x="661491" y="2711946"/>
            <a:ext cx="2693492" cy="336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625"/>
              </a:lnSpc>
            </a:pPr>
            <a:r>
              <a:rPr lang="en-US" sz="2083" b="1" dirty="0">
                <a:solidFill>
                  <a:srgbClr val="0034D9"/>
                </a:solidFill>
                <a:latin typeface="Josefin Sans Bold" pitchFamily="34" charset="0"/>
                <a:ea typeface="Josefin Sans Bold" pitchFamily="34" charset="-122"/>
                <a:cs typeface="Josefin Sans Bold" pitchFamily="34" charset="-120"/>
              </a:rPr>
              <a:t>Innovación Cerrada</a:t>
            </a:r>
            <a:endParaRPr lang="en-US" sz="2083" dirty="0"/>
          </a:p>
        </p:txBody>
      </p:sp>
      <p:sp>
        <p:nvSpPr>
          <p:cNvPr id="5" name="Text 2"/>
          <p:cNvSpPr/>
          <p:nvPr/>
        </p:nvSpPr>
        <p:spPr>
          <a:xfrm>
            <a:off x="661492" y="3120331"/>
            <a:ext cx="2244626" cy="280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08"/>
              </a:lnSpc>
            </a:pPr>
            <a:r>
              <a:rPr lang="en-US" sz="1750" b="1" dirty="0">
                <a:solidFill>
                  <a:srgbClr val="0034D9"/>
                </a:solidFill>
                <a:latin typeface="Josefin Sans Bold" pitchFamily="34" charset="0"/>
                <a:ea typeface="Josefin Sans Bold" pitchFamily="34" charset="-122"/>
                <a:cs typeface="Josefin Sans Bold" pitchFamily="34" charset="-120"/>
              </a:rPr>
              <a:t>Antiguo Modelo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61492" y="3580309"/>
            <a:ext cx="2929433" cy="2873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50"/>
              </a:lnSpc>
            </a:pPr>
            <a:r>
              <a:rPr lang="en-US" sz="1375" dirty="0">
                <a:solidFill>
                  <a:srgbClr val="40404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"Todo lo bueno se inventa en casa"</a:t>
            </a:r>
            <a:endParaRPr lang="en-US" sz="1375" dirty="0"/>
          </a:p>
        </p:txBody>
      </p:sp>
      <p:sp>
        <p:nvSpPr>
          <p:cNvPr id="7" name="Text 4"/>
          <p:cNvSpPr/>
          <p:nvPr/>
        </p:nvSpPr>
        <p:spPr>
          <a:xfrm>
            <a:off x="661492" y="4029174"/>
            <a:ext cx="2929433" cy="2873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250"/>
              </a:lnSpc>
              <a:buSzPct val="100000"/>
              <a:buChar char="•"/>
            </a:pPr>
            <a:r>
              <a:rPr lang="en-US" sz="1375" dirty="0">
                <a:solidFill>
                  <a:srgbClr val="40404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Laboratorios I+D secretos</a:t>
            </a:r>
            <a:endParaRPr lang="en-US" sz="1375" dirty="0"/>
          </a:p>
        </p:txBody>
      </p:sp>
      <p:sp>
        <p:nvSpPr>
          <p:cNvPr id="8" name="Text 5"/>
          <p:cNvSpPr/>
          <p:nvPr/>
        </p:nvSpPr>
        <p:spPr>
          <a:xfrm>
            <a:off x="661492" y="4379318"/>
            <a:ext cx="2929433" cy="2873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250"/>
              </a:lnSpc>
              <a:buSzPct val="100000"/>
              <a:buChar char="•"/>
            </a:pPr>
            <a:r>
              <a:rPr lang="en-US" sz="1375" dirty="0">
                <a:solidFill>
                  <a:srgbClr val="40404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Propiedad intelectual protegida</a:t>
            </a:r>
            <a:endParaRPr lang="en-US" sz="1375" dirty="0"/>
          </a:p>
        </p:txBody>
      </p:sp>
      <p:sp>
        <p:nvSpPr>
          <p:cNvPr id="9" name="Text 6"/>
          <p:cNvSpPr/>
          <p:nvPr/>
        </p:nvSpPr>
        <p:spPr>
          <a:xfrm>
            <a:off x="661492" y="4729460"/>
            <a:ext cx="2929433" cy="2873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250"/>
              </a:lnSpc>
              <a:buSzPct val="100000"/>
              <a:buChar char="•"/>
            </a:pPr>
            <a:r>
              <a:rPr lang="en-US" sz="1375" dirty="0">
                <a:solidFill>
                  <a:srgbClr val="40404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Desarrollo interno exclusivo</a:t>
            </a:r>
            <a:endParaRPr lang="en-US" sz="1375" dirty="0"/>
          </a:p>
        </p:txBody>
      </p:sp>
      <p:sp>
        <p:nvSpPr>
          <p:cNvPr id="10" name="Text 7"/>
          <p:cNvSpPr/>
          <p:nvPr/>
        </p:nvSpPr>
        <p:spPr>
          <a:xfrm>
            <a:off x="4035425" y="2711946"/>
            <a:ext cx="2693492" cy="336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625"/>
              </a:lnSpc>
            </a:pPr>
            <a:r>
              <a:rPr lang="en-US" sz="2083" b="1" dirty="0">
                <a:solidFill>
                  <a:srgbClr val="0034D9"/>
                </a:solidFill>
                <a:latin typeface="Josefin Sans Bold" pitchFamily="34" charset="0"/>
                <a:ea typeface="Josefin Sans Bold" pitchFamily="34" charset="-122"/>
                <a:cs typeface="Josefin Sans Bold" pitchFamily="34" charset="-120"/>
              </a:rPr>
              <a:t>Innovación Abierta</a:t>
            </a:r>
            <a:endParaRPr lang="en-US" sz="2083" dirty="0"/>
          </a:p>
        </p:txBody>
      </p:sp>
      <p:sp>
        <p:nvSpPr>
          <p:cNvPr id="11" name="Text 8"/>
          <p:cNvSpPr/>
          <p:nvPr/>
        </p:nvSpPr>
        <p:spPr>
          <a:xfrm>
            <a:off x="4035425" y="3120331"/>
            <a:ext cx="2244626" cy="280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08"/>
              </a:lnSpc>
            </a:pPr>
            <a:r>
              <a:rPr lang="en-US" sz="1750" b="1" dirty="0">
                <a:solidFill>
                  <a:srgbClr val="0034D9"/>
                </a:solidFill>
                <a:latin typeface="Josefin Sans Bold" pitchFamily="34" charset="0"/>
                <a:ea typeface="Josefin Sans Bold" pitchFamily="34" charset="-122"/>
                <a:cs typeface="Josefin Sans Bold" pitchFamily="34" charset="-120"/>
              </a:rPr>
              <a:t>Nuevo Modelo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4035425" y="3580308"/>
            <a:ext cx="2929433" cy="5746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250"/>
              </a:lnSpc>
            </a:pPr>
            <a:r>
              <a:rPr lang="en-US" sz="1375" dirty="0">
                <a:solidFill>
                  <a:srgbClr val="40404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"No todo el talento trabaja para nosotros"</a:t>
            </a:r>
            <a:endParaRPr lang="en-US" sz="1375" dirty="0"/>
          </a:p>
        </p:txBody>
      </p:sp>
      <p:sp>
        <p:nvSpPr>
          <p:cNvPr id="13" name="Text 10"/>
          <p:cNvSpPr/>
          <p:nvPr/>
        </p:nvSpPr>
        <p:spPr>
          <a:xfrm>
            <a:off x="4035425" y="4316512"/>
            <a:ext cx="2929433" cy="2873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250"/>
              </a:lnSpc>
              <a:buSzPct val="100000"/>
              <a:buChar char="•"/>
            </a:pPr>
            <a:r>
              <a:rPr lang="en-US" sz="1375" dirty="0">
                <a:solidFill>
                  <a:srgbClr val="40404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Colaboración con startups</a:t>
            </a:r>
            <a:endParaRPr lang="en-US" sz="1375" dirty="0"/>
          </a:p>
        </p:txBody>
      </p:sp>
      <p:sp>
        <p:nvSpPr>
          <p:cNvPr id="14" name="Text 11"/>
          <p:cNvSpPr/>
          <p:nvPr/>
        </p:nvSpPr>
        <p:spPr>
          <a:xfrm>
            <a:off x="4035425" y="4666655"/>
            <a:ext cx="2929433" cy="2873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250"/>
              </a:lnSpc>
              <a:buSzPct val="100000"/>
              <a:buChar char="•"/>
            </a:pPr>
            <a:r>
              <a:rPr lang="en-US" sz="1375" dirty="0">
                <a:solidFill>
                  <a:srgbClr val="40404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Investigación con universidades</a:t>
            </a:r>
            <a:endParaRPr lang="en-US" sz="1375" dirty="0"/>
          </a:p>
        </p:txBody>
      </p:sp>
      <p:sp>
        <p:nvSpPr>
          <p:cNvPr id="15" name="Text 12"/>
          <p:cNvSpPr/>
          <p:nvPr/>
        </p:nvSpPr>
        <p:spPr>
          <a:xfrm>
            <a:off x="4035425" y="5016798"/>
            <a:ext cx="2929433" cy="2873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250"/>
              </a:lnSpc>
              <a:buSzPct val="100000"/>
              <a:buChar char="•"/>
            </a:pPr>
            <a:r>
              <a:rPr lang="en-US" sz="1375" dirty="0">
                <a:solidFill>
                  <a:srgbClr val="40404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Co-creación con clientes</a:t>
            </a:r>
            <a:endParaRPr lang="en-US" sz="1375" dirty="0"/>
          </a:p>
        </p:txBody>
      </p:sp>
      <p:sp>
        <p:nvSpPr>
          <p:cNvPr id="16" name="Text 13"/>
          <p:cNvSpPr/>
          <p:nvPr/>
        </p:nvSpPr>
        <p:spPr>
          <a:xfrm>
            <a:off x="4035425" y="5366941"/>
            <a:ext cx="2929433" cy="2873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250"/>
              </a:lnSpc>
              <a:buSzPct val="100000"/>
              <a:buChar char="•"/>
            </a:pPr>
            <a:r>
              <a:rPr lang="en-US" sz="1375" dirty="0">
                <a:solidFill>
                  <a:srgbClr val="40404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Alianzas con competidores</a:t>
            </a:r>
            <a:endParaRPr lang="en-US" sz="1375" dirty="0"/>
          </a:p>
        </p:txBody>
      </p:sp>
      <p:sp>
        <p:nvSpPr>
          <p:cNvPr id="17" name="Text 14"/>
          <p:cNvSpPr/>
          <p:nvPr/>
        </p:nvSpPr>
        <p:spPr>
          <a:xfrm>
            <a:off x="7162007" y="6430764"/>
            <a:ext cx="325735" cy="2117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>
              <a:lnSpc>
                <a:spcPts val="1667"/>
              </a:lnSpc>
            </a:pPr>
            <a:r>
              <a:rPr lang="en-US" sz="1042" dirty="0">
                <a:solidFill>
                  <a:srgbClr val="40404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12</a:t>
            </a:r>
            <a:endParaRPr lang="en-US" sz="1042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1492" y="662484"/>
            <a:ext cx="8973344" cy="590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625"/>
              </a:lnSpc>
            </a:pPr>
            <a:r>
              <a:rPr lang="en-US" sz="3708" b="1" dirty="0">
                <a:solidFill>
                  <a:srgbClr val="0034D9"/>
                </a:solidFill>
                <a:latin typeface="Josefin Sans Bold" pitchFamily="34" charset="0"/>
                <a:ea typeface="Josefin Sans Bold" pitchFamily="34" charset="-122"/>
                <a:cs typeface="Josefin Sans Bold" pitchFamily="34" charset="-120"/>
              </a:rPr>
              <a:t>Modelos de Negocio Digitales Comunes</a:t>
            </a:r>
            <a:endParaRPr lang="en-US" sz="3708" dirty="0"/>
          </a:p>
        </p:txBody>
      </p:sp>
      <p:sp>
        <p:nvSpPr>
          <p:cNvPr id="3" name="Text 1"/>
          <p:cNvSpPr/>
          <p:nvPr/>
        </p:nvSpPr>
        <p:spPr>
          <a:xfrm>
            <a:off x="661492" y="1631157"/>
            <a:ext cx="10869018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40404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La tecnología permite nuevas formas de capturar valor:</a:t>
            </a:r>
            <a:endParaRPr lang="en-US" sz="1458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1492" y="2146201"/>
            <a:ext cx="472480" cy="47248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61492" y="2854920"/>
            <a:ext cx="296475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b="1" dirty="0">
                <a:solidFill>
                  <a:srgbClr val="404040"/>
                </a:solidFill>
                <a:latin typeface="Josefin Sans Bold" pitchFamily="34" charset="0"/>
                <a:ea typeface="Josefin Sans Bold" pitchFamily="34" charset="-122"/>
                <a:cs typeface="Josefin Sans Bold" pitchFamily="34" charset="-120"/>
              </a:rPr>
              <a:t>Plataforma (Marketplace)</a:t>
            </a:r>
            <a:endParaRPr lang="en-US" sz="1833" dirty="0"/>
          </a:p>
        </p:txBody>
      </p:sp>
      <p:sp>
        <p:nvSpPr>
          <p:cNvPr id="6" name="Text 3"/>
          <p:cNvSpPr/>
          <p:nvPr/>
        </p:nvSpPr>
        <p:spPr>
          <a:xfrm>
            <a:off x="661492" y="3263603"/>
            <a:ext cx="5316339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40404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Conecta a dos o más grupos. El valor está en la red.</a:t>
            </a:r>
            <a:endParaRPr lang="en-US" sz="1458" dirty="0"/>
          </a:p>
        </p:txBody>
      </p:sp>
      <p:sp>
        <p:nvSpPr>
          <p:cNvPr id="7" name="Text 4"/>
          <p:cNvSpPr/>
          <p:nvPr/>
        </p:nvSpPr>
        <p:spPr>
          <a:xfrm>
            <a:off x="661492" y="3679429"/>
            <a:ext cx="5316339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i="1" dirty="0">
                <a:solidFill>
                  <a:srgbClr val="40404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Ejemplos: Uber, Airbnb, Rappi</a:t>
            </a:r>
            <a:endParaRPr lang="en-US" sz="1458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214070" y="2146201"/>
            <a:ext cx="472480" cy="47248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6214070" y="2854920"/>
            <a:ext cx="3255268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b="1" dirty="0">
                <a:solidFill>
                  <a:srgbClr val="404040"/>
                </a:solidFill>
                <a:latin typeface="Josefin Sans Bold" pitchFamily="34" charset="0"/>
                <a:ea typeface="Josefin Sans Bold" pitchFamily="34" charset="-122"/>
                <a:cs typeface="Josefin Sans Bold" pitchFamily="34" charset="-120"/>
              </a:rPr>
              <a:t>SaaS (Software as a Service)</a:t>
            </a:r>
            <a:endParaRPr lang="en-US" sz="1833" dirty="0"/>
          </a:p>
        </p:txBody>
      </p:sp>
      <p:sp>
        <p:nvSpPr>
          <p:cNvPr id="10" name="Text 6"/>
          <p:cNvSpPr/>
          <p:nvPr/>
        </p:nvSpPr>
        <p:spPr>
          <a:xfrm>
            <a:off x="6214070" y="3263603"/>
            <a:ext cx="5316438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40404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Pago por uso o suscripción a un software.</a:t>
            </a:r>
            <a:endParaRPr lang="en-US" sz="1458" dirty="0"/>
          </a:p>
        </p:txBody>
      </p:sp>
      <p:sp>
        <p:nvSpPr>
          <p:cNvPr id="11" name="Text 7"/>
          <p:cNvSpPr/>
          <p:nvPr/>
        </p:nvSpPr>
        <p:spPr>
          <a:xfrm>
            <a:off x="6214070" y="3679429"/>
            <a:ext cx="5316438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i="1" dirty="0">
                <a:solidFill>
                  <a:srgbClr val="40404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Ejemplos: Salesforce, Office 365</a:t>
            </a:r>
            <a:endParaRPr lang="en-US" sz="1458" dirty="0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61492" y="4359870"/>
            <a:ext cx="472480" cy="472480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661492" y="5068590"/>
            <a:ext cx="236269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b="1" dirty="0">
                <a:solidFill>
                  <a:srgbClr val="404040"/>
                </a:solidFill>
                <a:latin typeface="Josefin Sans Bold" pitchFamily="34" charset="0"/>
                <a:ea typeface="Josefin Sans Bold" pitchFamily="34" charset="-122"/>
                <a:cs typeface="Josefin Sans Bold" pitchFamily="34" charset="-120"/>
              </a:rPr>
              <a:t>Suscripción</a:t>
            </a:r>
            <a:endParaRPr lang="en-US" sz="1833" dirty="0"/>
          </a:p>
        </p:txBody>
      </p:sp>
      <p:sp>
        <p:nvSpPr>
          <p:cNvPr id="14" name="Text 9"/>
          <p:cNvSpPr/>
          <p:nvPr/>
        </p:nvSpPr>
        <p:spPr>
          <a:xfrm>
            <a:off x="661492" y="5477272"/>
            <a:ext cx="5316339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40404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Acceso a contenido o servicio por pago recurrente.</a:t>
            </a:r>
            <a:endParaRPr lang="en-US" sz="1458" dirty="0"/>
          </a:p>
        </p:txBody>
      </p:sp>
      <p:sp>
        <p:nvSpPr>
          <p:cNvPr id="15" name="Text 10"/>
          <p:cNvSpPr/>
          <p:nvPr/>
        </p:nvSpPr>
        <p:spPr>
          <a:xfrm>
            <a:off x="661492" y="5893098"/>
            <a:ext cx="5316339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i="1" dirty="0">
                <a:solidFill>
                  <a:srgbClr val="40404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Ejemplos: Netflix, Spotify</a:t>
            </a:r>
            <a:endParaRPr lang="en-US" sz="1458" dirty="0"/>
          </a:p>
        </p:txBody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214070" y="4359870"/>
            <a:ext cx="472480" cy="472480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6214070" y="5068590"/>
            <a:ext cx="236269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b="1" dirty="0">
                <a:solidFill>
                  <a:srgbClr val="404040"/>
                </a:solidFill>
                <a:latin typeface="Josefin Sans Bold" pitchFamily="34" charset="0"/>
                <a:ea typeface="Josefin Sans Bold" pitchFamily="34" charset="-122"/>
                <a:cs typeface="Josefin Sans Bold" pitchFamily="34" charset="-120"/>
              </a:rPr>
              <a:t>Freemium</a:t>
            </a:r>
            <a:endParaRPr lang="en-US" sz="1833" dirty="0"/>
          </a:p>
        </p:txBody>
      </p:sp>
      <p:sp>
        <p:nvSpPr>
          <p:cNvPr id="18" name="Text 12"/>
          <p:cNvSpPr/>
          <p:nvPr/>
        </p:nvSpPr>
        <p:spPr>
          <a:xfrm>
            <a:off x="6214070" y="5477272"/>
            <a:ext cx="5316438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40404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Funcionalidad básica gratuita, versión premium pagada.</a:t>
            </a:r>
            <a:endParaRPr lang="en-US" sz="1458" dirty="0"/>
          </a:p>
        </p:txBody>
      </p:sp>
      <p:sp>
        <p:nvSpPr>
          <p:cNvPr id="19" name="Text 13"/>
          <p:cNvSpPr/>
          <p:nvPr/>
        </p:nvSpPr>
        <p:spPr>
          <a:xfrm>
            <a:off x="6214070" y="5893098"/>
            <a:ext cx="5316438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40404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Ejemplos: LinkedIn, Dropbox</a:t>
            </a:r>
            <a:endParaRPr lang="en-US" sz="1458" dirty="0"/>
          </a:p>
        </p:txBody>
      </p:sp>
      <p:sp>
        <p:nvSpPr>
          <p:cNvPr id="20" name="Text 14"/>
          <p:cNvSpPr/>
          <p:nvPr/>
        </p:nvSpPr>
        <p:spPr>
          <a:xfrm>
            <a:off x="11742242" y="6430764"/>
            <a:ext cx="317500" cy="2117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>
              <a:lnSpc>
                <a:spcPts val="1667"/>
              </a:lnSpc>
            </a:pPr>
            <a:r>
              <a:rPr lang="en-US" sz="1042" dirty="0">
                <a:solidFill>
                  <a:srgbClr val="40404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13</a:t>
            </a:r>
            <a:endParaRPr lang="en-US" sz="1042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1492" y="894557"/>
            <a:ext cx="9500593" cy="531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167"/>
              </a:lnSpc>
            </a:pPr>
            <a:r>
              <a:rPr lang="en-US" sz="3333" b="1" dirty="0">
                <a:solidFill>
                  <a:srgbClr val="0034D9"/>
                </a:solidFill>
                <a:latin typeface="Josefin Sans Bold" pitchFamily="34" charset="0"/>
                <a:ea typeface="Josefin Sans Bold" pitchFamily="34" charset="-122"/>
                <a:cs typeface="Josefin Sans Bold" pitchFamily="34" charset="-120"/>
              </a:rPr>
              <a:t>Tecnologías Habilitadoras (El Contexto Pre-IA)</a:t>
            </a:r>
            <a:endParaRPr lang="en-US" sz="3333" dirty="0"/>
          </a:p>
        </p:txBody>
      </p:sp>
      <p:sp>
        <p:nvSpPr>
          <p:cNvPr id="3" name="Text 1"/>
          <p:cNvSpPr/>
          <p:nvPr/>
        </p:nvSpPr>
        <p:spPr>
          <a:xfrm>
            <a:off x="661492" y="1766392"/>
            <a:ext cx="10869018" cy="272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125"/>
              </a:lnSpc>
            </a:pPr>
            <a:r>
              <a:rPr lang="en-US" sz="1333" dirty="0">
                <a:solidFill>
                  <a:srgbClr val="40404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La transformación actual se construyó sobre estas bases que hoy damos por sentadas:</a:t>
            </a:r>
            <a:endParaRPr lang="en-US" sz="1333" dirty="0"/>
          </a:p>
        </p:txBody>
      </p:sp>
      <p:sp>
        <p:nvSpPr>
          <p:cNvPr id="4" name="Shape 2"/>
          <p:cNvSpPr/>
          <p:nvPr/>
        </p:nvSpPr>
        <p:spPr>
          <a:xfrm>
            <a:off x="661492" y="2485033"/>
            <a:ext cx="5349478" cy="1526580"/>
          </a:xfrm>
          <a:prstGeom prst="roundRect">
            <a:avLst>
              <a:gd name="adj" fmla="val 5990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en-CL" sz="1500"/>
          </a:p>
        </p:txBody>
      </p:sp>
      <p:sp>
        <p:nvSpPr>
          <p:cNvPr id="5" name="Shape 3"/>
          <p:cNvSpPr/>
          <p:nvPr/>
        </p:nvSpPr>
        <p:spPr>
          <a:xfrm>
            <a:off x="661492" y="2465983"/>
            <a:ext cx="5349478" cy="76200"/>
          </a:xfrm>
          <a:prstGeom prst="roundRect">
            <a:avLst>
              <a:gd name="adj" fmla="val 93767"/>
            </a:avLst>
          </a:prstGeom>
          <a:solidFill>
            <a:srgbClr val="0134D9"/>
          </a:solidFill>
          <a:ln/>
        </p:spPr>
        <p:txBody>
          <a:bodyPr/>
          <a:lstStyle/>
          <a:p>
            <a:endParaRPr lang="en-CL" sz="1500"/>
          </a:p>
        </p:txBody>
      </p:sp>
      <p:sp>
        <p:nvSpPr>
          <p:cNvPr id="6" name="Shape 4"/>
          <p:cNvSpPr/>
          <p:nvPr/>
        </p:nvSpPr>
        <p:spPr>
          <a:xfrm>
            <a:off x="3081089" y="2229942"/>
            <a:ext cx="510282" cy="510282"/>
          </a:xfrm>
          <a:prstGeom prst="roundRect">
            <a:avLst>
              <a:gd name="adj" fmla="val 149329"/>
            </a:avLst>
          </a:prstGeom>
          <a:solidFill>
            <a:srgbClr val="0134D9"/>
          </a:solidFill>
          <a:ln/>
        </p:spPr>
        <p:txBody>
          <a:bodyPr/>
          <a:lstStyle/>
          <a:p>
            <a:endParaRPr lang="en-CL" sz="150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34184" y="2383036"/>
            <a:ext cx="204093" cy="204093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850603" y="2910284"/>
            <a:ext cx="2904033" cy="265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83"/>
              </a:lnSpc>
            </a:pPr>
            <a:r>
              <a:rPr lang="en-US" sz="1667" b="1" dirty="0">
                <a:solidFill>
                  <a:srgbClr val="404040"/>
                </a:solidFill>
                <a:latin typeface="Josefin Sans Bold" pitchFamily="34" charset="0"/>
                <a:ea typeface="Josefin Sans Bold" pitchFamily="34" charset="-122"/>
                <a:cs typeface="Josefin Sans Bold" pitchFamily="34" charset="-120"/>
              </a:rPr>
              <a:t>Cloud Computing (La Nube)</a:t>
            </a:r>
            <a:endParaRPr lang="en-US" sz="1667" dirty="0"/>
          </a:p>
        </p:txBody>
      </p:sp>
      <p:sp>
        <p:nvSpPr>
          <p:cNvPr id="9" name="Text 6"/>
          <p:cNvSpPr/>
          <p:nvPr/>
        </p:nvSpPr>
        <p:spPr>
          <a:xfrm>
            <a:off x="850602" y="3277989"/>
            <a:ext cx="4971257" cy="54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125"/>
              </a:lnSpc>
            </a:pPr>
            <a:r>
              <a:rPr lang="en-US" sz="1333" dirty="0">
                <a:solidFill>
                  <a:srgbClr val="40404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Acceso a cómputo y almacenamiento elástico. </a:t>
            </a:r>
            <a:r>
              <a:rPr lang="en-US" sz="1333" b="1" dirty="0">
                <a:solidFill>
                  <a:srgbClr val="40404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Eliminó la barrera de entrada</a:t>
            </a:r>
            <a:r>
              <a:rPr lang="en-US" sz="1333" dirty="0">
                <a:solidFill>
                  <a:srgbClr val="40404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 de comprar servidores costosos.</a:t>
            </a:r>
            <a:endParaRPr lang="en-US" sz="1333" dirty="0"/>
          </a:p>
        </p:txBody>
      </p:sp>
      <p:sp>
        <p:nvSpPr>
          <p:cNvPr id="10" name="Shape 7"/>
          <p:cNvSpPr/>
          <p:nvPr/>
        </p:nvSpPr>
        <p:spPr>
          <a:xfrm>
            <a:off x="6181031" y="2485033"/>
            <a:ext cx="5349478" cy="1526580"/>
          </a:xfrm>
          <a:prstGeom prst="roundRect">
            <a:avLst>
              <a:gd name="adj" fmla="val 5990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en-CL" sz="1500"/>
          </a:p>
        </p:txBody>
      </p:sp>
      <p:sp>
        <p:nvSpPr>
          <p:cNvPr id="11" name="Shape 8"/>
          <p:cNvSpPr/>
          <p:nvPr/>
        </p:nvSpPr>
        <p:spPr>
          <a:xfrm>
            <a:off x="6181031" y="2465983"/>
            <a:ext cx="5349478" cy="76200"/>
          </a:xfrm>
          <a:prstGeom prst="roundRect">
            <a:avLst>
              <a:gd name="adj" fmla="val 93767"/>
            </a:avLst>
          </a:prstGeom>
          <a:solidFill>
            <a:srgbClr val="0134D9"/>
          </a:solidFill>
          <a:ln/>
        </p:spPr>
        <p:txBody>
          <a:bodyPr/>
          <a:lstStyle/>
          <a:p>
            <a:endParaRPr lang="en-CL" sz="1500"/>
          </a:p>
        </p:txBody>
      </p:sp>
      <p:sp>
        <p:nvSpPr>
          <p:cNvPr id="12" name="Shape 9"/>
          <p:cNvSpPr/>
          <p:nvPr/>
        </p:nvSpPr>
        <p:spPr>
          <a:xfrm>
            <a:off x="8600628" y="2229942"/>
            <a:ext cx="510282" cy="510282"/>
          </a:xfrm>
          <a:prstGeom prst="roundRect">
            <a:avLst>
              <a:gd name="adj" fmla="val 149329"/>
            </a:avLst>
          </a:prstGeom>
          <a:solidFill>
            <a:srgbClr val="0134D9"/>
          </a:solidFill>
          <a:ln/>
        </p:spPr>
        <p:txBody>
          <a:bodyPr/>
          <a:lstStyle/>
          <a:p>
            <a:endParaRPr lang="en-CL" sz="1500"/>
          </a:p>
        </p:txBody>
      </p:sp>
      <p:pic>
        <p:nvPicPr>
          <p:cNvPr id="1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753724" y="2383036"/>
            <a:ext cx="204093" cy="204093"/>
          </a:xfrm>
          <a:prstGeom prst="rect">
            <a:avLst/>
          </a:prstGeom>
        </p:spPr>
      </p:pic>
      <p:sp>
        <p:nvSpPr>
          <p:cNvPr id="14" name="Text 10"/>
          <p:cNvSpPr/>
          <p:nvPr/>
        </p:nvSpPr>
        <p:spPr>
          <a:xfrm>
            <a:off x="6370142" y="2910284"/>
            <a:ext cx="2580084" cy="265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83"/>
              </a:lnSpc>
            </a:pPr>
            <a:r>
              <a:rPr lang="en-US" sz="1667" b="1" dirty="0">
                <a:solidFill>
                  <a:srgbClr val="404040"/>
                </a:solidFill>
                <a:latin typeface="Josefin Sans Bold" pitchFamily="34" charset="0"/>
                <a:ea typeface="Josefin Sans Bold" pitchFamily="34" charset="-122"/>
                <a:cs typeface="Josefin Sans Bold" pitchFamily="34" charset="-120"/>
              </a:rPr>
              <a:t>Movilidad (Smartphones)</a:t>
            </a:r>
            <a:endParaRPr lang="en-US" sz="1667" dirty="0"/>
          </a:p>
        </p:txBody>
      </p:sp>
      <p:sp>
        <p:nvSpPr>
          <p:cNvPr id="15" name="Text 11"/>
          <p:cNvSpPr/>
          <p:nvPr/>
        </p:nvSpPr>
        <p:spPr>
          <a:xfrm>
            <a:off x="6370142" y="3277989"/>
            <a:ext cx="4971257" cy="54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125"/>
              </a:lnSpc>
            </a:pPr>
            <a:r>
              <a:rPr lang="en-US" sz="1333" dirty="0">
                <a:solidFill>
                  <a:srgbClr val="40404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El cliente y el empleado están </a:t>
            </a:r>
            <a:r>
              <a:rPr lang="en-US" sz="1333" b="1" dirty="0">
                <a:solidFill>
                  <a:srgbClr val="40404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conectados 24/7</a:t>
            </a:r>
            <a:r>
              <a:rPr lang="en-US" sz="1333" dirty="0">
                <a:solidFill>
                  <a:srgbClr val="40404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. Cambió dónde y cómo se consume valor.</a:t>
            </a:r>
            <a:endParaRPr lang="en-US" sz="1333" dirty="0"/>
          </a:p>
        </p:txBody>
      </p:sp>
      <p:sp>
        <p:nvSpPr>
          <p:cNvPr id="16" name="Shape 12"/>
          <p:cNvSpPr/>
          <p:nvPr/>
        </p:nvSpPr>
        <p:spPr>
          <a:xfrm>
            <a:off x="661492" y="4436765"/>
            <a:ext cx="5349478" cy="1526580"/>
          </a:xfrm>
          <a:prstGeom prst="roundRect">
            <a:avLst>
              <a:gd name="adj" fmla="val 5990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en-CL" sz="1500"/>
          </a:p>
        </p:txBody>
      </p:sp>
      <p:sp>
        <p:nvSpPr>
          <p:cNvPr id="17" name="Shape 13"/>
          <p:cNvSpPr/>
          <p:nvPr/>
        </p:nvSpPr>
        <p:spPr>
          <a:xfrm>
            <a:off x="661492" y="4417715"/>
            <a:ext cx="5349478" cy="76200"/>
          </a:xfrm>
          <a:prstGeom prst="roundRect">
            <a:avLst>
              <a:gd name="adj" fmla="val 93767"/>
            </a:avLst>
          </a:prstGeom>
          <a:solidFill>
            <a:srgbClr val="0134D9"/>
          </a:solidFill>
          <a:ln/>
        </p:spPr>
        <p:txBody>
          <a:bodyPr/>
          <a:lstStyle/>
          <a:p>
            <a:endParaRPr lang="en-CL" sz="1500"/>
          </a:p>
        </p:txBody>
      </p:sp>
      <p:sp>
        <p:nvSpPr>
          <p:cNvPr id="18" name="Shape 14"/>
          <p:cNvSpPr/>
          <p:nvPr/>
        </p:nvSpPr>
        <p:spPr>
          <a:xfrm>
            <a:off x="3081089" y="4181673"/>
            <a:ext cx="510282" cy="510282"/>
          </a:xfrm>
          <a:prstGeom prst="roundRect">
            <a:avLst>
              <a:gd name="adj" fmla="val 149329"/>
            </a:avLst>
          </a:prstGeom>
          <a:solidFill>
            <a:srgbClr val="0134D9"/>
          </a:solidFill>
          <a:ln/>
        </p:spPr>
        <p:txBody>
          <a:bodyPr/>
          <a:lstStyle/>
          <a:p>
            <a:endParaRPr lang="en-CL" sz="1500"/>
          </a:p>
        </p:txBody>
      </p:sp>
      <p:pic>
        <p:nvPicPr>
          <p:cNvPr id="19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234184" y="4334769"/>
            <a:ext cx="204093" cy="204093"/>
          </a:xfrm>
          <a:prstGeom prst="rect">
            <a:avLst/>
          </a:prstGeom>
        </p:spPr>
      </p:pic>
      <p:sp>
        <p:nvSpPr>
          <p:cNvPr id="20" name="Text 15"/>
          <p:cNvSpPr/>
          <p:nvPr/>
        </p:nvSpPr>
        <p:spPr>
          <a:xfrm>
            <a:off x="850602" y="4862017"/>
            <a:ext cx="2126457" cy="265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83"/>
              </a:lnSpc>
            </a:pPr>
            <a:r>
              <a:rPr lang="en-US" sz="1667" b="1" dirty="0">
                <a:solidFill>
                  <a:srgbClr val="404040"/>
                </a:solidFill>
                <a:latin typeface="Josefin Sans Bold" pitchFamily="34" charset="0"/>
                <a:ea typeface="Josefin Sans Bold" pitchFamily="34" charset="-122"/>
                <a:cs typeface="Josefin Sans Bold" pitchFamily="34" charset="-120"/>
              </a:rPr>
              <a:t>Big Data</a:t>
            </a:r>
            <a:endParaRPr lang="en-US" sz="1667" dirty="0"/>
          </a:p>
        </p:txBody>
      </p:sp>
      <p:sp>
        <p:nvSpPr>
          <p:cNvPr id="21" name="Text 16"/>
          <p:cNvSpPr/>
          <p:nvPr/>
        </p:nvSpPr>
        <p:spPr>
          <a:xfrm>
            <a:off x="850602" y="5229721"/>
            <a:ext cx="4971257" cy="54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125"/>
              </a:lnSpc>
            </a:pPr>
            <a:r>
              <a:rPr lang="en-US" sz="1333" dirty="0">
                <a:solidFill>
                  <a:srgbClr val="40404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Capacidad de almacenar y procesar volúmenes masivos de datos: la </a:t>
            </a:r>
            <a:r>
              <a:rPr lang="en-US" sz="1333" b="1" dirty="0">
                <a:solidFill>
                  <a:srgbClr val="40404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materia prima</a:t>
            </a:r>
            <a:r>
              <a:rPr lang="en-US" sz="1333" dirty="0">
                <a:solidFill>
                  <a:srgbClr val="40404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 de la TD.</a:t>
            </a:r>
            <a:endParaRPr lang="en-US" sz="1333" dirty="0"/>
          </a:p>
        </p:txBody>
      </p:sp>
      <p:sp>
        <p:nvSpPr>
          <p:cNvPr id="22" name="Shape 17"/>
          <p:cNvSpPr/>
          <p:nvPr/>
        </p:nvSpPr>
        <p:spPr>
          <a:xfrm>
            <a:off x="6181031" y="4436765"/>
            <a:ext cx="5349478" cy="1526580"/>
          </a:xfrm>
          <a:prstGeom prst="roundRect">
            <a:avLst>
              <a:gd name="adj" fmla="val 5990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en-CL" sz="1500"/>
          </a:p>
        </p:txBody>
      </p:sp>
      <p:sp>
        <p:nvSpPr>
          <p:cNvPr id="23" name="Shape 18"/>
          <p:cNvSpPr/>
          <p:nvPr/>
        </p:nvSpPr>
        <p:spPr>
          <a:xfrm>
            <a:off x="6181031" y="4417715"/>
            <a:ext cx="5349478" cy="76200"/>
          </a:xfrm>
          <a:prstGeom prst="roundRect">
            <a:avLst>
              <a:gd name="adj" fmla="val 93767"/>
            </a:avLst>
          </a:prstGeom>
          <a:solidFill>
            <a:srgbClr val="0134D9"/>
          </a:solidFill>
          <a:ln/>
        </p:spPr>
        <p:txBody>
          <a:bodyPr/>
          <a:lstStyle/>
          <a:p>
            <a:endParaRPr lang="en-CL" sz="1500"/>
          </a:p>
        </p:txBody>
      </p:sp>
      <p:sp>
        <p:nvSpPr>
          <p:cNvPr id="24" name="Shape 19"/>
          <p:cNvSpPr/>
          <p:nvPr/>
        </p:nvSpPr>
        <p:spPr>
          <a:xfrm>
            <a:off x="8600628" y="4181673"/>
            <a:ext cx="510282" cy="510282"/>
          </a:xfrm>
          <a:prstGeom prst="roundRect">
            <a:avLst>
              <a:gd name="adj" fmla="val 149329"/>
            </a:avLst>
          </a:prstGeom>
          <a:solidFill>
            <a:srgbClr val="0134D9"/>
          </a:solidFill>
          <a:ln/>
        </p:spPr>
        <p:txBody>
          <a:bodyPr/>
          <a:lstStyle/>
          <a:p>
            <a:endParaRPr lang="en-CL" sz="1500"/>
          </a:p>
        </p:txBody>
      </p:sp>
      <p:pic>
        <p:nvPicPr>
          <p:cNvPr id="25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753724" y="4334769"/>
            <a:ext cx="204093" cy="204093"/>
          </a:xfrm>
          <a:prstGeom prst="rect">
            <a:avLst/>
          </a:prstGeom>
        </p:spPr>
      </p:pic>
      <p:sp>
        <p:nvSpPr>
          <p:cNvPr id="26" name="Text 20"/>
          <p:cNvSpPr/>
          <p:nvPr/>
        </p:nvSpPr>
        <p:spPr>
          <a:xfrm>
            <a:off x="6370142" y="4862017"/>
            <a:ext cx="2706192" cy="265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83"/>
              </a:lnSpc>
            </a:pPr>
            <a:r>
              <a:rPr lang="en-US" sz="1667" b="1" dirty="0">
                <a:solidFill>
                  <a:srgbClr val="404040"/>
                </a:solidFill>
                <a:latin typeface="Josefin Sans Bold" pitchFamily="34" charset="0"/>
                <a:ea typeface="Josefin Sans Bold" pitchFamily="34" charset="-122"/>
                <a:cs typeface="Josefin Sans Bold" pitchFamily="34" charset="-120"/>
              </a:rPr>
              <a:t>IoT (Internet de las Cosas)</a:t>
            </a:r>
            <a:endParaRPr lang="en-US" sz="1667" dirty="0"/>
          </a:p>
        </p:txBody>
      </p:sp>
      <p:sp>
        <p:nvSpPr>
          <p:cNvPr id="27" name="Text 21"/>
          <p:cNvSpPr/>
          <p:nvPr/>
        </p:nvSpPr>
        <p:spPr>
          <a:xfrm>
            <a:off x="6370142" y="5229721"/>
            <a:ext cx="4971257" cy="54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125"/>
              </a:lnSpc>
            </a:pPr>
            <a:r>
              <a:rPr lang="en-US" sz="1333" dirty="0">
                <a:solidFill>
                  <a:srgbClr val="40404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Sensores que </a:t>
            </a:r>
            <a:r>
              <a:rPr lang="en-US" sz="1333" b="1" dirty="0">
                <a:solidFill>
                  <a:srgbClr val="40404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conectan el mundo físico al digital</a:t>
            </a:r>
            <a:r>
              <a:rPr lang="en-US" sz="1333" dirty="0">
                <a:solidFill>
                  <a:srgbClr val="40404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, generando datos en tiempo real.</a:t>
            </a:r>
            <a:endParaRPr lang="en-US" sz="1333" dirty="0"/>
          </a:p>
        </p:txBody>
      </p:sp>
      <p:sp>
        <p:nvSpPr>
          <p:cNvPr id="28" name="Text 22"/>
          <p:cNvSpPr/>
          <p:nvPr/>
        </p:nvSpPr>
        <p:spPr>
          <a:xfrm>
            <a:off x="11724680" y="6430764"/>
            <a:ext cx="335062" cy="2117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>
              <a:lnSpc>
                <a:spcPts val="1667"/>
              </a:lnSpc>
            </a:pPr>
            <a:r>
              <a:rPr lang="en-US" sz="1042" dirty="0">
                <a:solidFill>
                  <a:srgbClr val="40404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14</a:t>
            </a:r>
            <a:endParaRPr lang="en-US" sz="1042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1492" y="1677195"/>
            <a:ext cx="4725492" cy="590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625"/>
              </a:lnSpc>
            </a:pPr>
            <a:r>
              <a:rPr lang="en-US" sz="3708" b="1" dirty="0">
                <a:solidFill>
                  <a:srgbClr val="0034D9"/>
                </a:solidFill>
                <a:latin typeface="Josefin Sans Bold" pitchFamily="34" charset="0"/>
                <a:ea typeface="Josefin Sans Bold" pitchFamily="34" charset="-122"/>
                <a:cs typeface="Josefin Sans Bold" pitchFamily="34" charset="-120"/>
              </a:rPr>
              <a:t>Resumen Módulo 1</a:t>
            </a:r>
            <a:endParaRPr lang="en-US" sz="3708" dirty="0"/>
          </a:p>
        </p:txBody>
      </p:sp>
      <p:sp>
        <p:nvSpPr>
          <p:cNvPr id="3" name="Shape 1"/>
          <p:cNvSpPr/>
          <p:nvPr/>
        </p:nvSpPr>
        <p:spPr>
          <a:xfrm>
            <a:off x="661491" y="2645867"/>
            <a:ext cx="425252" cy="425252"/>
          </a:xfrm>
          <a:prstGeom prst="roundRect">
            <a:avLst>
              <a:gd name="adj" fmla="val 18669"/>
            </a:avLst>
          </a:prstGeom>
          <a:solidFill>
            <a:srgbClr val="CCD8FF"/>
          </a:solidFill>
          <a:ln w="7620">
            <a:solidFill>
              <a:srgbClr val="B2BEE5"/>
            </a:solidFill>
            <a:prstDash val="solid"/>
          </a:ln>
        </p:spPr>
        <p:txBody>
          <a:bodyPr/>
          <a:lstStyle/>
          <a:p>
            <a:endParaRPr lang="en-CL" sz="1500"/>
          </a:p>
        </p:txBody>
      </p:sp>
      <p:sp>
        <p:nvSpPr>
          <p:cNvPr id="4" name="Text 2"/>
          <p:cNvSpPr/>
          <p:nvPr/>
        </p:nvSpPr>
        <p:spPr>
          <a:xfrm>
            <a:off x="1275755" y="2710756"/>
            <a:ext cx="236269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b="1" dirty="0">
                <a:solidFill>
                  <a:srgbClr val="404040"/>
                </a:solidFill>
                <a:latin typeface="Josefin Sans Bold" pitchFamily="34" charset="0"/>
                <a:ea typeface="Josefin Sans Bold" pitchFamily="34" charset="-122"/>
                <a:cs typeface="Josefin Sans Bold" pitchFamily="34" charset="-120"/>
              </a:rPr>
              <a:t>Cambio profundo</a:t>
            </a:r>
            <a:endParaRPr lang="en-US" sz="1833" dirty="0"/>
          </a:p>
        </p:txBody>
      </p:sp>
      <p:sp>
        <p:nvSpPr>
          <p:cNvPr id="5" name="Text 3"/>
          <p:cNvSpPr/>
          <p:nvPr/>
        </p:nvSpPr>
        <p:spPr>
          <a:xfrm>
            <a:off x="1275755" y="3119438"/>
            <a:ext cx="4702076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40404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La TD es un cambio organizacional profundo sobre el </a:t>
            </a:r>
            <a:r>
              <a:rPr lang="en-US" sz="1458" b="1" dirty="0">
                <a:solidFill>
                  <a:srgbClr val="40404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valor</a:t>
            </a:r>
            <a:r>
              <a:rPr lang="en-US" sz="1458" dirty="0">
                <a:solidFill>
                  <a:srgbClr val="40404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, no solo tecnología</a:t>
            </a:r>
            <a:endParaRPr lang="en-US" sz="1458" dirty="0"/>
          </a:p>
        </p:txBody>
      </p:sp>
      <p:sp>
        <p:nvSpPr>
          <p:cNvPr id="6" name="Shape 4"/>
          <p:cNvSpPr/>
          <p:nvPr/>
        </p:nvSpPr>
        <p:spPr>
          <a:xfrm>
            <a:off x="6214070" y="2645867"/>
            <a:ext cx="425252" cy="425252"/>
          </a:xfrm>
          <a:prstGeom prst="roundRect">
            <a:avLst>
              <a:gd name="adj" fmla="val 18669"/>
            </a:avLst>
          </a:prstGeom>
          <a:solidFill>
            <a:srgbClr val="CCD8FF"/>
          </a:solidFill>
          <a:ln w="7620">
            <a:solidFill>
              <a:srgbClr val="B2BEE5"/>
            </a:solidFill>
            <a:prstDash val="solid"/>
          </a:ln>
        </p:spPr>
        <p:txBody>
          <a:bodyPr/>
          <a:lstStyle/>
          <a:p>
            <a:endParaRPr lang="en-CL" sz="1500"/>
          </a:p>
        </p:txBody>
      </p:sp>
      <p:sp>
        <p:nvSpPr>
          <p:cNvPr id="7" name="Text 5"/>
          <p:cNvSpPr/>
          <p:nvPr/>
        </p:nvSpPr>
        <p:spPr>
          <a:xfrm>
            <a:off x="6828333" y="2710756"/>
            <a:ext cx="2417862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b="1" dirty="0">
                <a:solidFill>
                  <a:srgbClr val="404040"/>
                </a:solidFill>
                <a:latin typeface="Josefin Sans Bold" pitchFamily="34" charset="0"/>
                <a:ea typeface="Josefin Sans Bold" pitchFamily="34" charset="-122"/>
                <a:cs typeface="Josefin Sans Bold" pitchFamily="34" charset="-120"/>
              </a:rPr>
              <a:t>Innovación disruptiva</a:t>
            </a:r>
            <a:endParaRPr lang="en-US" sz="1833" dirty="0"/>
          </a:p>
        </p:txBody>
      </p:sp>
      <p:sp>
        <p:nvSpPr>
          <p:cNvPr id="8" name="Text 6"/>
          <p:cNvSpPr/>
          <p:nvPr/>
        </p:nvSpPr>
        <p:spPr>
          <a:xfrm>
            <a:off x="6828333" y="3119438"/>
            <a:ext cx="4702175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40404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Es impulsada por la innovación (especialmente disruptiva), no solo la mejora continua</a:t>
            </a:r>
            <a:endParaRPr lang="en-US" sz="1458" dirty="0"/>
          </a:p>
        </p:txBody>
      </p:sp>
      <p:sp>
        <p:nvSpPr>
          <p:cNvPr id="9" name="Shape 7"/>
          <p:cNvSpPr/>
          <p:nvPr/>
        </p:nvSpPr>
        <p:spPr>
          <a:xfrm>
            <a:off x="661491" y="4102298"/>
            <a:ext cx="425252" cy="425252"/>
          </a:xfrm>
          <a:prstGeom prst="roundRect">
            <a:avLst>
              <a:gd name="adj" fmla="val 18669"/>
            </a:avLst>
          </a:prstGeom>
          <a:solidFill>
            <a:srgbClr val="CCD8FF"/>
          </a:solidFill>
          <a:ln w="7620">
            <a:solidFill>
              <a:srgbClr val="B2BEE5"/>
            </a:solidFill>
            <a:prstDash val="solid"/>
          </a:ln>
        </p:spPr>
        <p:txBody>
          <a:bodyPr/>
          <a:lstStyle/>
          <a:p>
            <a:endParaRPr lang="en-CL" sz="1500"/>
          </a:p>
        </p:txBody>
      </p:sp>
      <p:sp>
        <p:nvSpPr>
          <p:cNvPr id="10" name="Text 8"/>
          <p:cNvSpPr/>
          <p:nvPr/>
        </p:nvSpPr>
        <p:spPr>
          <a:xfrm>
            <a:off x="1275755" y="4167188"/>
            <a:ext cx="236269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b="1" dirty="0">
                <a:solidFill>
                  <a:srgbClr val="404040"/>
                </a:solidFill>
                <a:latin typeface="Josefin Sans Bold" pitchFamily="34" charset="0"/>
                <a:ea typeface="Josefin Sans Bold" pitchFamily="34" charset="-122"/>
                <a:cs typeface="Josefin Sans Bold" pitchFamily="34" charset="-120"/>
              </a:rPr>
              <a:t>Nuevos modelos</a:t>
            </a:r>
            <a:endParaRPr lang="en-US" sz="1833" dirty="0"/>
          </a:p>
        </p:txBody>
      </p:sp>
      <p:sp>
        <p:nvSpPr>
          <p:cNvPr id="11" name="Text 9"/>
          <p:cNvSpPr/>
          <p:nvPr/>
        </p:nvSpPr>
        <p:spPr>
          <a:xfrm>
            <a:off x="1275755" y="4575869"/>
            <a:ext cx="4702076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40404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La tecnología (Cloud, Móvil, Datos) habilita nuevos modelos de negocio</a:t>
            </a:r>
            <a:endParaRPr lang="en-US" sz="1458" dirty="0"/>
          </a:p>
        </p:txBody>
      </p:sp>
      <p:sp>
        <p:nvSpPr>
          <p:cNvPr id="12" name="Shape 10"/>
          <p:cNvSpPr/>
          <p:nvPr/>
        </p:nvSpPr>
        <p:spPr>
          <a:xfrm>
            <a:off x="6214070" y="4102298"/>
            <a:ext cx="425252" cy="425252"/>
          </a:xfrm>
          <a:prstGeom prst="roundRect">
            <a:avLst>
              <a:gd name="adj" fmla="val 18669"/>
            </a:avLst>
          </a:prstGeom>
          <a:solidFill>
            <a:srgbClr val="CCD8FF"/>
          </a:solidFill>
          <a:ln w="7620">
            <a:solidFill>
              <a:srgbClr val="B2BEE5"/>
            </a:solidFill>
            <a:prstDash val="solid"/>
          </a:ln>
        </p:spPr>
        <p:txBody>
          <a:bodyPr/>
          <a:lstStyle/>
          <a:p>
            <a:endParaRPr lang="en-CL" sz="1500"/>
          </a:p>
        </p:txBody>
      </p:sp>
      <p:sp>
        <p:nvSpPr>
          <p:cNvPr id="13" name="Text 11"/>
          <p:cNvSpPr/>
          <p:nvPr/>
        </p:nvSpPr>
        <p:spPr>
          <a:xfrm>
            <a:off x="6828334" y="4167188"/>
            <a:ext cx="236269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b="1" dirty="0">
                <a:solidFill>
                  <a:srgbClr val="404040"/>
                </a:solidFill>
                <a:latin typeface="Josefin Sans Bold" pitchFamily="34" charset="0"/>
                <a:ea typeface="Josefin Sans Bold" pitchFamily="34" charset="-122"/>
                <a:cs typeface="Josefin Sans Bold" pitchFamily="34" charset="-120"/>
              </a:rPr>
              <a:t>Desafío cultural</a:t>
            </a:r>
            <a:endParaRPr lang="en-US" sz="1833" dirty="0"/>
          </a:p>
        </p:txBody>
      </p:sp>
      <p:sp>
        <p:nvSpPr>
          <p:cNvPr id="14" name="Text 12"/>
          <p:cNvSpPr/>
          <p:nvPr/>
        </p:nvSpPr>
        <p:spPr>
          <a:xfrm>
            <a:off x="6828333" y="4575870"/>
            <a:ext cx="4702175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40404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El desafío no es tecnológico, es estratégico y cultural</a:t>
            </a:r>
            <a:endParaRPr lang="en-US" sz="1458" dirty="0"/>
          </a:p>
        </p:txBody>
      </p:sp>
      <p:sp>
        <p:nvSpPr>
          <p:cNvPr id="15" name="Text 13"/>
          <p:cNvSpPr/>
          <p:nvPr/>
        </p:nvSpPr>
        <p:spPr>
          <a:xfrm>
            <a:off x="11742242" y="6430764"/>
            <a:ext cx="317500" cy="2117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>
              <a:lnSpc>
                <a:spcPts val="1667"/>
              </a:lnSpc>
            </a:pPr>
            <a:r>
              <a:rPr lang="en-US" sz="1042" dirty="0">
                <a:solidFill>
                  <a:srgbClr val="40404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15</a:t>
            </a:r>
            <a:endParaRPr lang="en-US" sz="1042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236269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61492" y="3287217"/>
            <a:ext cx="9451082" cy="1181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9291"/>
              </a:lnSpc>
            </a:pPr>
            <a:r>
              <a:rPr lang="en-US" sz="7416" b="1" dirty="0">
                <a:solidFill>
                  <a:srgbClr val="0034D9"/>
                </a:solidFill>
                <a:latin typeface="Josefin Sans Bold" pitchFamily="34" charset="0"/>
                <a:ea typeface="Josefin Sans Bold" pitchFamily="34" charset="-122"/>
                <a:cs typeface="Josefin Sans Bold" pitchFamily="34" charset="-120"/>
              </a:rPr>
              <a:t>Módulo 2</a:t>
            </a:r>
            <a:endParaRPr lang="en-US" sz="7416" dirty="0"/>
          </a:p>
        </p:txBody>
      </p:sp>
      <p:sp>
        <p:nvSpPr>
          <p:cNvPr id="4" name="Text 1"/>
          <p:cNvSpPr/>
          <p:nvPr/>
        </p:nvSpPr>
        <p:spPr>
          <a:xfrm>
            <a:off x="661492" y="4752082"/>
            <a:ext cx="10869018" cy="11812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4625"/>
              </a:lnSpc>
            </a:pPr>
            <a:r>
              <a:rPr lang="en-US" sz="3708" b="1" dirty="0">
                <a:solidFill>
                  <a:srgbClr val="0034D9"/>
                </a:solidFill>
                <a:latin typeface="Josefin Sans Bold" pitchFamily="34" charset="0"/>
                <a:ea typeface="Josefin Sans Bold" pitchFamily="34" charset="-122"/>
                <a:cs typeface="Josefin Sans Bold" pitchFamily="34" charset="-120"/>
              </a:rPr>
              <a:t>Cultura Digital: El "Sistema Operativo" de la Transformación</a:t>
            </a:r>
            <a:endParaRPr lang="en-US" sz="3708" dirty="0"/>
          </a:p>
        </p:txBody>
      </p:sp>
      <p:sp>
        <p:nvSpPr>
          <p:cNvPr id="5" name="Text 2"/>
          <p:cNvSpPr/>
          <p:nvPr/>
        </p:nvSpPr>
        <p:spPr>
          <a:xfrm>
            <a:off x="11742242" y="6430764"/>
            <a:ext cx="317500" cy="2117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>
              <a:lnSpc>
                <a:spcPts val="1667"/>
              </a:lnSpc>
            </a:pPr>
            <a:r>
              <a:rPr lang="en-US" sz="1042" dirty="0">
                <a:solidFill>
                  <a:srgbClr val="40404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17</a:t>
            </a:r>
            <a:endParaRPr lang="en-US" sz="1042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0" y="0"/>
            <a:ext cx="457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61492" y="949821"/>
            <a:ext cx="4489252" cy="5611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416"/>
              </a:lnSpc>
            </a:pPr>
            <a:r>
              <a:rPr lang="en-US" sz="3500" b="1" dirty="0">
                <a:solidFill>
                  <a:srgbClr val="0034D9"/>
                </a:solidFill>
                <a:latin typeface="Josefin Sans Bold" pitchFamily="34" charset="0"/>
                <a:ea typeface="Josefin Sans Bold" pitchFamily="34" charset="-122"/>
                <a:cs typeface="Josefin Sans Bold" pitchFamily="34" charset="-120"/>
              </a:rPr>
              <a:t>La Frase Clave</a:t>
            </a:r>
            <a:endParaRPr lang="en-US" sz="3500" dirty="0"/>
          </a:p>
        </p:txBody>
      </p:sp>
      <p:sp>
        <p:nvSpPr>
          <p:cNvPr id="4" name="Text 1"/>
          <p:cNvSpPr/>
          <p:nvPr/>
        </p:nvSpPr>
        <p:spPr>
          <a:xfrm>
            <a:off x="930771" y="2049562"/>
            <a:ext cx="6027738" cy="23232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6083"/>
              </a:lnSpc>
            </a:pPr>
            <a:r>
              <a:rPr lang="en-US" sz="4875" b="1" dirty="0">
                <a:solidFill>
                  <a:srgbClr val="0034D9"/>
                </a:solidFill>
                <a:latin typeface="Josefin Sans Bold" pitchFamily="34" charset="0"/>
                <a:ea typeface="Josefin Sans Bold" pitchFamily="34" charset="-122"/>
                <a:cs typeface="Josefin Sans Bold" pitchFamily="34" charset="-120"/>
              </a:rPr>
              <a:t>"La cultura se come a la estrategia en el desayuno."</a:t>
            </a:r>
            <a:endParaRPr lang="en-US" sz="4875" dirty="0"/>
          </a:p>
        </p:txBody>
      </p:sp>
      <p:sp>
        <p:nvSpPr>
          <p:cNvPr id="5" name="Text 2"/>
          <p:cNvSpPr/>
          <p:nvPr/>
        </p:nvSpPr>
        <p:spPr>
          <a:xfrm>
            <a:off x="930771" y="4642049"/>
            <a:ext cx="6027738" cy="2873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50"/>
              </a:lnSpc>
            </a:pPr>
            <a:r>
              <a:rPr lang="en-US" sz="1375" dirty="0">
                <a:solidFill>
                  <a:srgbClr val="40404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— Peter Drucker</a:t>
            </a:r>
            <a:endParaRPr lang="en-US" sz="1375" dirty="0"/>
          </a:p>
        </p:txBody>
      </p:sp>
      <p:sp>
        <p:nvSpPr>
          <p:cNvPr id="6" name="Shape 3"/>
          <p:cNvSpPr/>
          <p:nvPr/>
        </p:nvSpPr>
        <p:spPr>
          <a:xfrm>
            <a:off x="661492" y="1780282"/>
            <a:ext cx="25400" cy="3351113"/>
          </a:xfrm>
          <a:prstGeom prst="rect">
            <a:avLst/>
          </a:prstGeom>
          <a:solidFill>
            <a:srgbClr val="0134D9"/>
          </a:solidFill>
          <a:ln/>
        </p:spPr>
        <p:txBody>
          <a:bodyPr/>
          <a:lstStyle/>
          <a:p>
            <a:endParaRPr lang="en-CL" sz="1500"/>
          </a:p>
        </p:txBody>
      </p:sp>
      <p:sp>
        <p:nvSpPr>
          <p:cNvPr id="7" name="Text 4"/>
          <p:cNvSpPr/>
          <p:nvPr/>
        </p:nvSpPr>
        <p:spPr>
          <a:xfrm>
            <a:off x="661492" y="5333405"/>
            <a:ext cx="6297018" cy="5746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250"/>
              </a:lnSpc>
            </a:pPr>
            <a:r>
              <a:rPr lang="en-US" sz="1375" dirty="0">
                <a:solidFill>
                  <a:srgbClr val="40404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Puedes tener la mejor estrategia de transformación del mundo. Si tu cultura no la soporta, </a:t>
            </a:r>
            <a:r>
              <a:rPr lang="en-US" sz="1375" b="1" dirty="0">
                <a:solidFill>
                  <a:srgbClr val="40404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fracasará</a:t>
            </a:r>
            <a:r>
              <a:rPr lang="en-US" sz="1375" dirty="0">
                <a:solidFill>
                  <a:srgbClr val="40404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.</a:t>
            </a:r>
            <a:endParaRPr lang="en-US" sz="1375" dirty="0"/>
          </a:p>
        </p:txBody>
      </p:sp>
      <p:sp>
        <p:nvSpPr>
          <p:cNvPr id="8" name="Text 5"/>
          <p:cNvSpPr/>
          <p:nvPr/>
        </p:nvSpPr>
        <p:spPr>
          <a:xfrm>
            <a:off x="7162007" y="6430764"/>
            <a:ext cx="325735" cy="2117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>
              <a:lnSpc>
                <a:spcPts val="1667"/>
              </a:lnSpc>
            </a:pPr>
            <a:r>
              <a:rPr lang="en-US" sz="1042" dirty="0">
                <a:solidFill>
                  <a:srgbClr val="40404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18</a:t>
            </a:r>
            <a:endParaRPr lang="en-US" sz="1042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28353" y="610394"/>
            <a:ext cx="5816104" cy="5610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416"/>
              </a:lnSpc>
            </a:pPr>
            <a:r>
              <a:rPr lang="en-US" sz="3500" b="1" dirty="0">
                <a:solidFill>
                  <a:srgbClr val="0034D9"/>
                </a:solidFill>
                <a:latin typeface="Josefin Sans Bold" pitchFamily="34" charset="0"/>
                <a:ea typeface="Josefin Sans Bold" pitchFamily="34" charset="-122"/>
                <a:cs typeface="Josefin Sans Bold" pitchFamily="34" charset="-120"/>
              </a:rPr>
              <a:t>¿Qué es la Cultura Digital?</a:t>
            </a:r>
            <a:endParaRPr lang="en-US" sz="3500" dirty="0"/>
          </a:p>
        </p:txBody>
      </p:sp>
      <p:sp>
        <p:nvSpPr>
          <p:cNvPr id="3" name="Text 1"/>
          <p:cNvSpPr/>
          <p:nvPr/>
        </p:nvSpPr>
        <p:spPr>
          <a:xfrm>
            <a:off x="628353" y="1602284"/>
            <a:ext cx="5817294" cy="2873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50"/>
              </a:lnSpc>
            </a:pPr>
            <a:r>
              <a:rPr lang="en-US" sz="1375" b="1" dirty="0">
                <a:solidFill>
                  <a:srgbClr val="40404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No es:</a:t>
            </a:r>
            <a:r>
              <a:rPr lang="en-US" sz="1375" dirty="0">
                <a:solidFill>
                  <a:srgbClr val="40404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 poner mesas de ping-pong o vestir informal.</a:t>
            </a:r>
            <a:endParaRPr lang="en-US" sz="1375" dirty="0"/>
          </a:p>
        </p:txBody>
      </p:sp>
      <p:sp>
        <p:nvSpPr>
          <p:cNvPr id="4" name="Text 2"/>
          <p:cNvSpPr/>
          <p:nvPr/>
        </p:nvSpPr>
        <p:spPr>
          <a:xfrm>
            <a:off x="628353" y="2051149"/>
            <a:ext cx="5817294" cy="5746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250"/>
              </a:lnSpc>
            </a:pPr>
            <a:r>
              <a:rPr lang="en-US" sz="1375" b="1" dirty="0">
                <a:solidFill>
                  <a:srgbClr val="40404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Es:</a:t>
            </a:r>
            <a:r>
              <a:rPr lang="en-US" sz="1375" dirty="0">
                <a:solidFill>
                  <a:srgbClr val="40404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 el conjunto de </a:t>
            </a:r>
            <a:r>
              <a:rPr lang="en-US" sz="1375" dirty="0">
                <a:solidFill>
                  <a:srgbClr val="FFFFFF"/>
                </a:solidFill>
                <a:highlight>
                  <a:srgbClr val="0134D9"/>
                </a:highlight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mentalidades, comportamientos y valores</a:t>
            </a:r>
            <a:r>
              <a:rPr lang="en-US" sz="1375" dirty="0">
                <a:solidFill>
                  <a:srgbClr val="40404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 que permiten a una organización prosperar en la era digital.</a:t>
            </a:r>
            <a:endParaRPr lang="en-US" sz="1375" dirty="0"/>
          </a:p>
        </p:txBody>
      </p:sp>
      <p:sp>
        <p:nvSpPr>
          <p:cNvPr id="5" name="Shape 3"/>
          <p:cNvSpPr/>
          <p:nvPr/>
        </p:nvSpPr>
        <p:spPr>
          <a:xfrm>
            <a:off x="628353" y="2917469"/>
            <a:ext cx="5817294" cy="28773"/>
          </a:xfrm>
          <a:prstGeom prst="rect">
            <a:avLst/>
          </a:prstGeom>
          <a:solidFill>
            <a:srgbClr val="404040">
              <a:alpha val="50000"/>
            </a:srgbClr>
          </a:solidFill>
          <a:ln/>
        </p:spPr>
        <p:txBody>
          <a:bodyPr/>
          <a:lstStyle/>
          <a:p>
            <a:endParaRPr lang="en-CL" sz="1500"/>
          </a:p>
        </p:txBody>
      </p:sp>
      <p:sp>
        <p:nvSpPr>
          <p:cNvPr id="6" name="Text 4"/>
          <p:cNvSpPr/>
          <p:nvPr/>
        </p:nvSpPr>
        <p:spPr>
          <a:xfrm>
            <a:off x="628353" y="3148112"/>
            <a:ext cx="2550021" cy="280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08"/>
              </a:lnSpc>
            </a:pPr>
            <a:r>
              <a:rPr lang="en-US" sz="1750" b="1" dirty="0">
                <a:solidFill>
                  <a:srgbClr val="0034D9"/>
                </a:solidFill>
                <a:latin typeface="Josefin Sans Bold" pitchFamily="34" charset="0"/>
                <a:ea typeface="Josefin Sans Bold" pitchFamily="34" charset="-122"/>
                <a:cs typeface="Josefin Sans Bold" pitchFamily="34" charset="-120"/>
              </a:rPr>
              <a:t>El cambio fundamental: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628353" y="3608090"/>
            <a:ext cx="5817294" cy="5746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250"/>
              </a:lnSpc>
            </a:pPr>
            <a:r>
              <a:rPr lang="en-US" sz="1375" dirty="0">
                <a:solidFill>
                  <a:srgbClr val="40404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Pasar de una mentalidad de </a:t>
            </a:r>
            <a:r>
              <a:rPr lang="en-US" sz="1375" b="1" dirty="0">
                <a:solidFill>
                  <a:srgbClr val="40404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"saberlo todo"</a:t>
            </a:r>
            <a:r>
              <a:rPr lang="en-US" sz="1375" dirty="0">
                <a:solidFill>
                  <a:srgbClr val="40404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 (jerárquica, fija) a una de </a:t>
            </a:r>
            <a:r>
              <a:rPr lang="en-US" sz="1375" b="1" dirty="0">
                <a:solidFill>
                  <a:srgbClr val="40404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"aprenderlo todo"</a:t>
            </a:r>
            <a:r>
              <a:rPr lang="en-US" sz="1375" dirty="0">
                <a:solidFill>
                  <a:srgbClr val="40404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 (colaborativa, de crecimiento).</a:t>
            </a:r>
            <a:endParaRPr lang="en-US" sz="1375" dirty="0"/>
          </a:p>
        </p:txBody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9948" y="1642666"/>
            <a:ext cx="4679950" cy="4679950"/>
          </a:xfrm>
          <a:prstGeom prst="rect">
            <a:avLst/>
          </a:prstGeom>
        </p:spPr>
      </p:pic>
      <p:sp>
        <p:nvSpPr>
          <p:cNvPr id="9" name="Text 6"/>
          <p:cNvSpPr/>
          <p:nvPr/>
        </p:nvSpPr>
        <p:spPr>
          <a:xfrm>
            <a:off x="11764764" y="6729115"/>
            <a:ext cx="301625" cy="2011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>
              <a:lnSpc>
                <a:spcPts val="1583"/>
              </a:lnSpc>
            </a:pPr>
            <a:r>
              <a:rPr lang="en-US" sz="958" dirty="0">
                <a:solidFill>
                  <a:srgbClr val="40404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19</a:t>
            </a:r>
            <a:endParaRPr lang="en-US" sz="958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1492" y="842467"/>
            <a:ext cx="10088761" cy="5611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416"/>
              </a:lnSpc>
            </a:pPr>
            <a:r>
              <a:rPr lang="en-US" sz="3500" b="1" dirty="0">
                <a:solidFill>
                  <a:srgbClr val="0034D9"/>
                </a:solidFill>
                <a:latin typeface="Josefin Sans Bold" pitchFamily="34" charset="0"/>
                <a:ea typeface="Josefin Sans Bold" pitchFamily="34" charset="-122"/>
                <a:cs typeface="Josefin Sans Bold" pitchFamily="34" charset="-120"/>
              </a:rPr>
              <a:t>Mentalidad Fija vs. Mentalidad de Crecimiento</a:t>
            </a:r>
            <a:endParaRPr lang="en-US" sz="3500" dirty="0"/>
          </a:p>
        </p:txBody>
      </p:sp>
      <p:sp>
        <p:nvSpPr>
          <p:cNvPr id="3" name="Text 1"/>
          <p:cNvSpPr/>
          <p:nvPr/>
        </p:nvSpPr>
        <p:spPr>
          <a:xfrm>
            <a:off x="661492" y="1762720"/>
            <a:ext cx="10869018" cy="2873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50"/>
              </a:lnSpc>
            </a:pPr>
            <a:r>
              <a:rPr lang="en-US" sz="1375" dirty="0">
                <a:solidFill>
                  <a:srgbClr val="40404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Concepto de </a:t>
            </a:r>
            <a:r>
              <a:rPr lang="en-US" sz="1375" b="1" dirty="0">
                <a:solidFill>
                  <a:srgbClr val="40404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Carol Dweck</a:t>
            </a:r>
            <a:endParaRPr lang="en-US" sz="1375" dirty="0"/>
          </a:p>
        </p:txBody>
      </p:sp>
      <p:sp>
        <p:nvSpPr>
          <p:cNvPr id="4" name="Text 2"/>
          <p:cNvSpPr/>
          <p:nvPr/>
        </p:nvSpPr>
        <p:spPr>
          <a:xfrm>
            <a:off x="661491" y="2431555"/>
            <a:ext cx="2693492" cy="336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625"/>
              </a:lnSpc>
            </a:pPr>
            <a:r>
              <a:rPr lang="en-US" sz="2083" b="1" dirty="0">
                <a:solidFill>
                  <a:srgbClr val="0034D9"/>
                </a:solidFill>
                <a:latin typeface="Josefin Sans Bold" pitchFamily="34" charset="0"/>
                <a:ea typeface="Josefin Sans Bold" pitchFamily="34" charset="-122"/>
                <a:cs typeface="Josefin Sans Bold" pitchFamily="34" charset="-120"/>
              </a:rPr>
              <a:t>Mentalidad Fija</a:t>
            </a:r>
            <a:endParaRPr lang="en-US" sz="2083" dirty="0"/>
          </a:p>
        </p:txBody>
      </p:sp>
      <p:sp>
        <p:nvSpPr>
          <p:cNvPr id="5" name="Text 3"/>
          <p:cNvSpPr/>
          <p:nvPr/>
        </p:nvSpPr>
        <p:spPr>
          <a:xfrm>
            <a:off x="661492" y="2839938"/>
            <a:ext cx="2244626" cy="280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08"/>
              </a:lnSpc>
            </a:pPr>
            <a:r>
              <a:rPr lang="en-US" sz="1750" b="1" dirty="0">
                <a:solidFill>
                  <a:srgbClr val="0034D9"/>
                </a:solidFill>
                <a:latin typeface="Josefin Sans Bold" pitchFamily="34" charset="0"/>
                <a:ea typeface="Josefin Sans Bold" pitchFamily="34" charset="-122"/>
                <a:cs typeface="Josefin Sans Bold" pitchFamily="34" charset="-120"/>
              </a:rPr>
              <a:t>Fixed Mindset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661492" y="3299917"/>
            <a:ext cx="5215433" cy="2873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250"/>
              </a:lnSpc>
              <a:buSzPct val="100000"/>
              <a:buChar char="•"/>
            </a:pPr>
            <a:r>
              <a:rPr lang="en-US" sz="1375" dirty="0">
                <a:solidFill>
                  <a:srgbClr val="40404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"La inteligencia y el talento son estáticos"</a:t>
            </a:r>
            <a:endParaRPr lang="en-US" sz="1375" dirty="0"/>
          </a:p>
        </p:txBody>
      </p:sp>
      <p:sp>
        <p:nvSpPr>
          <p:cNvPr id="7" name="Text 5"/>
          <p:cNvSpPr/>
          <p:nvPr/>
        </p:nvSpPr>
        <p:spPr>
          <a:xfrm>
            <a:off x="661492" y="3650059"/>
            <a:ext cx="5215433" cy="2873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250"/>
              </a:lnSpc>
              <a:buSzPct val="100000"/>
              <a:buChar char="•"/>
            </a:pPr>
            <a:r>
              <a:rPr lang="en-US" sz="1375" dirty="0">
                <a:solidFill>
                  <a:srgbClr val="40404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Evita los desafíos</a:t>
            </a:r>
            <a:endParaRPr lang="en-US" sz="1375" dirty="0"/>
          </a:p>
        </p:txBody>
      </p:sp>
      <p:sp>
        <p:nvSpPr>
          <p:cNvPr id="8" name="Text 6"/>
          <p:cNvSpPr/>
          <p:nvPr/>
        </p:nvSpPr>
        <p:spPr>
          <a:xfrm>
            <a:off x="661492" y="4000203"/>
            <a:ext cx="5215433" cy="2873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250"/>
              </a:lnSpc>
              <a:buSzPct val="100000"/>
              <a:buChar char="•"/>
            </a:pPr>
            <a:r>
              <a:rPr lang="en-US" sz="1375" dirty="0">
                <a:solidFill>
                  <a:srgbClr val="40404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Se rinde fácil ante obstáculos</a:t>
            </a:r>
            <a:endParaRPr lang="en-US" sz="1375" dirty="0"/>
          </a:p>
        </p:txBody>
      </p:sp>
      <p:sp>
        <p:nvSpPr>
          <p:cNvPr id="9" name="Text 7"/>
          <p:cNvSpPr/>
          <p:nvPr/>
        </p:nvSpPr>
        <p:spPr>
          <a:xfrm>
            <a:off x="661492" y="4350345"/>
            <a:ext cx="5215433" cy="2873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250"/>
              </a:lnSpc>
              <a:buSzPct val="100000"/>
              <a:buChar char="•"/>
            </a:pPr>
            <a:r>
              <a:rPr lang="en-US" sz="1375" dirty="0">
                <a:solidFill>
                  <a:srgbClr val="40404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Ve el esfuerzo como inútil</a:t>
            </a:r>
            <a:endParaRPr lang="en-US" sz="1375" dirty="0"/>
          </a:p>
        </p:txBody>
      </p:sp>
      <p:sp>
        <p:nvSpPr>
          <p:cNvPr id="10" name="Text 8"/>
          <p:cNvSpPr/>
          <p:nvPr/>
        </p:nvSpPr>
        <p:spPr>
          <a:xfrm>
            <a:off x="661492" y="4700489"/>
            <a:ext cx="5215433" cy="2873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250"/>
              </a:lnSpc>
              <a:buSzPct val="100000"/>
              <a:buChar char="•"/>
            </a:pPr>
            <a:r>
              <a:rPr lang="en-US" sz="1375" dirty="0">
                <a:solidFill>
                  <a:srgbClr val="40404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Ignora la crítica</a:t>
            </a:r>
            <a:endParaRPr lang="en-US" sz="1375" dirty="0"/>
          </a:p>
        </p:txBody>
      </p:sp>
      <p:sp>
        <p:nvSpPr>
          <p:cNvPr id="11" name="Text 9"/>
          <p:cNvSpPr/>
          <p:nvPr/>
        </p:nvSpPr>
        <p:spPr>
          <a:xfrm>
            <a:off x="6321426" y="2431555"/>
            <a:ext cx="3506589" cy="336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625"/>
              </a:lnSpc>
            </a:pPr>
            <a:r>
              <a:rPr lang="en-US" sz="2083" b="1" dirty="0">
                <a:solidFill>
                  <a:srgbClr val="0034D9"/>
                </a:solidFill>
                <a:latin typeface="Josefin Sans Bold" pitchFamily="34" charset="0"/>
                <a:ea typeface="Josefin Sans Bold" pitchFamily="34" charset="-122"/>
                <a:cs typeface="Josefin Sans Bold" pitchFamily="34" charset="-120"/>
              </a:rPr>
              <a:t>Mentalidad de Crecimiento</a:t>
            </a:r>
            <a:endParaRPr lang="en-US" sz="2083" dirty="0"/>
          </a:p>
        </p:txBody>
      </p:sp>
      <p:sp>
        <p:nvSpPr>
          <p:cNvPr id="12" name="Text 10"/>
          <p:cNvSpPr/>
          <p:nvPr/>
        </p:nvSpPr>
        <p:spPr>
          <a:xfrm>
            <a:off x="6321425" y="2839938"/>
            <a:ext cx="2244626" cy="280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08"/>
              </a:lnSpc>
            </a:pPr>
            <a:r>
              <a:rPr lang="en-US" sz="1750" b="1" dirty="0">
                <a:solidFill>
                  <a:srgbClr val="0034D9"/>
                </a:solidFill>
                <a:latin typeface="Josefin Sans Bold" pitchFamily="34" charset="0"/>
                <a:ea typeface="Josefin Sans Bold" pitchFamily="34" charset="-122"/>
                <a:cs typeface="Josefin Sans Bold" pitchFamily="34" charset="-120"/>
              </a:rPr>
              <a:t>Growth Mindset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6321425" y="3299917"/>
            <a:ext cx="5215433" cy="2873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250"/>
              </a:lnSpc>
              <a:buSzPct val="100000"/>
              <a:buChar char="•"/>
            </a:pPr>
            <a:r>
              <a:rPr lang="en-US" sz="1375" dirty="0">
                <a:solidFill>
                  <a:srgbClr val="40404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"La inteligencia se puede desarrollar"</a:t>
            </a:r>
            <a:endParaRPr lang="en-US" sz="1375" dirty="0"/>
          </a:p>
        </p:txBody>
      </p:sp>
      <p:sp>
        <p:nvSpPr>
          <p:cNvPr id="14" name="Text 12"/>
          <p:cNvSpPr/>
          <p:nvPr/>
        </p:nvSpPr>
        <p:spPr>
          <a:xfrm>
            <a:off x="6321425" y="3650059"/>
            <a:ext cx="5215433" cy="2873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250"/>
              </a:lnSpc>
              <a:buSzPct val="100000"/>
              <a:buChar char="•"/>
            </a:pPr>
            <a:r>
              <a:rPr lang="en-US" sz="1375" dirty="0">
                <a:solidFill>
                  <a:srgbClr val="40404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Abraza los desafíos</a:t>
            </a:r>
            <a:endParaRPr lang="en-US" sz="1375" dirty="0"/>
          </a:p>
        </p:txBody>
      </p:sp>
      <p:sp>
        <p:nvSpPr>
          <p:cNvPr id="15" name="Text 13"/>
          <p:cNvSpPr/>
          <p:nvPr/>
        </p:nvSpPr>
        <p:spPr>
          <a:xfrm>
            <a:off x="6321425" y="4000203"/>
            <a:ext cx="5215433" cy="2873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250"/>
              </a:lnSpc>
              <a:buSzPct val="100000"/>
              <a:buChar char="•"/>
            </a:pPr>
            <a:r>
              <a:rPr lang="en-US" sz="1375" dirty="0">
                <a:solidFill>
                  <a:srgbClr val="40404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Persiste ante los fracasos</a:t>
            </a:r>
            <a:endParaRPr lang="en-US" sz="1375" dirty="0"/>
          </a:p>
        </p:txBody>
      </p:sp>
      <p:sp>
        <p:nvSpPr>
          <p:cNvPr id="16" name="Text 14"/>
          <p:cNvSpPr/>
          <p:nvPr/>
        </p:nvSpPr>
        <p:spPr>
          <a:xfrm>
            <a:off x="6321425" y="4350345"/>
            <a:ext cx="5215433" cy="2873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250"/>
              </a:lnSpc>
              <a:buSzPct val="100000"/>
              <a:buChar char="•"/>
            </a:pPr>
            <a:r>
              <a:rPr lang="en-US" sz="1375" dirty="0">
                <a:solidFill>
                  <a:srgbClr val="40404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Ve el esfuerzo como camino a la maestría</a:t>
            </a:r>
            <a:endParaRPr lang="en-US" sz="1375" dirty="0"/>
          </a:p>
        </p:txBody>
      </p:sp>
      <p:sp>
        <p:nvSpPr>
          <p:cNvPr id="17" name="Text 15"/>
          <p:cNvSpPr/>
          <p:nvPr/>
        </p:nvSpPr>
        <p:spPr>
          <a:xfrm>
            <a:off x="6321425" y="4700489"/>
            <a:ext cx="5215433" cy="2873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250"/>
              </a:lnSpc>
              <a:buSzPct val="100000"/>
              <a:buChar char="•"/>
            </a:pPr>
            <a:r>
              <a:rPr lang="en-US" sz="1375" dirty="0">
                <a:solidFill>
                  <a:srgbClr val="40404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Aprende de la crítica</a:t>
            </a:r>
            <a:endParaRPr lang="en-US" sz="1375" dirty="0"/>
          </a:p>
        </p:txBody>
      </p:sp>
      <p:sp>
        <p:nvSpPr>
          <p:cNvPr id="18" name="Shape 16"/>
          <p:cNvSpPr/>
          <p:nvPr/>
        </p:nvSpPr>
        <p:spPr>
          <a:xfrm>
            <a:off x="661492" y="5252641"/>
            <a:ext cx="10869018" cy="762893"/>
          </a:xfrm>
          <a:prstGeom prst="roundRect">
            <a:avLst>
              <a:gd name="adj" fmla="val 9886"/>
            </a:avLst>
          </a:prstGeom>
          <a:solidFill>
            <a:srgbClr val="B3C5FF"/>
          </a:solidFill>
          <a:ln/>
        </p:spPr>
        <p:txBody>
          <a:bodyPr/>
          <a:lstStyle/>
          <a:p>
            <a:endParaRPr lang="en-CL" sz="1500"/>
          </a:p>
        </p:txBody>
      </p:sp>
      <p:pic>
        <p:nvPicPr>
          <p:cNvPr id="1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978" y="5523111"/>
            <a:ext cx="224433" cy="179487"/>
          </a:xfrm>
          <a:prstGeom prst="rect">
            <a:avLst/>
          </a:prstGeom>
        </p:spPr>
      </p:pic>
      <p:sp>
        <p:nvSpPr>
          <p:cNvPr id="20" name="Text 17"/>
          <p:cNvSpPr/>
          <p:nvPr/>
        </p:nvSpPr>
        <p:spPr>
          <a:xfrm>
            <a:off x="1244898" y="5476974"/>
            <a:ext cx="10106124" cy="2873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50"/>
              </a:lnSpc>
            </a:pPr>
            <a:r>
              <a:rPr lang="en-US" sz="1375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La cultura digital </a:t>
            </a:r>
            <a:r>
              <a:rPr lang="en-US" sz="1375" b="1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exige</a:t>
            </a:r>
            <a:r>
              <a:rPr lang="en-US" sz="1375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 una mentalidad de crecimiento en todos los niveles.</a:t>
            </a:r>
            <a:endParaRPr lang="en-US" sz="1375" dirty="0"/>
          </a:p>
        </p:txBody>
      </p:sp>
      <p:sp>
        <p:nvSpPr>
          <p:cNvPr id="21" name="Text 18"/>
          <p:cNvSpPr/>
          <p:nvPr/>
        </p:nvSpPr>
        <p:spPr>
          <a:xfrm>
            <a:off x="11734007" y="6430764"/>
            <a:ext cx="325735" cy="2117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>
              <a:lnSpc>
                <a:spcPts val="1667"/>
              </a:lnSpc>
            </a:pPr>
            <a:r>
              <a:rPr lang="en-US" sz="1042" dirty="0">
                <a:solidFill>
                  <a:srgbClr val="40404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20</a:t>
            </a:r>
            <a:endParaRPr lang="en-US" sz="1042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1492" y="1556246"/>
            <a:ext cx="4725492" cy="590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625"/>
              </a:lnSpc>
            </a:pPr>
            <a:r>
              <a:rPr lang="en-US" sz="3708" b="1" dirty="0">
                <a:solidFill>
                  <a:srgbClr val="0034D9"/>
                </a:solidFill>
                <a:latin typeface="Josefin Sans Bold" pitchFamily="34" charset="0"/>
                <a:ea typeface="Josefin Sans Bold" pitchFamily="34" charset="-122"/>
                <a:cs typeface="Josefin Sans Bold" pitchFamily="34" charset="-120"/>
              </a:rPr>
              <a:t>Agenda de Hoy</a:t>
            </a:r>
            <a:endParaRPr lang="en-US" sz="3708" dirty="0"/>
          </a:p>
        </p:txBody>
      </p:sp>
      <p:sp>
        <p:nvSpPr>
          <p:cNvPr id="3" name="Text 1"/>
          <p:cNvSpPr/>
          <p:nvPr/>
        </p:nvSpPr>
        <p:spPr>
          <a:xfrm>
            <a:off x="661491" y="2524918"/>
            <a:ext cx="189012" cy="2362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404040"/>
                </a:solidFill>
                <a:latin typeface="Josefin Sans Light" pitchFamily="34" charset="0"/>
                <a:ea typeface="Josefin Sans Light" pitchFamily="34" charset="-122"/>
                <a:cs typeface="Josefin Sans Light" pitchFamily="34" charset="-120"/>
              </a:rPr>
              <a:t>1</a:t>
            </a:r>
            <a:endParaRPr lang="en-US" sz="1458" dirty="0"/>
          </a:p>
        </p:txBody>
      </p:sp>
      <p:sp>
        <p:nvSpPr>
          <p:cNvPr id="4" name="Shape 2"/>
          <p:cNvSpPr/>
          <p:nvPr/>
        </p:nvSpPr>
        <p:spPr>
          <a:xfrm>
            <a:off x="661492" y="2820789"/>
            <a:ext cx="5339953" cy="25400"/>
          </a:xfrm>
          <a:prstGeom prst="rect">
            <a:avLst/>
          </a:prstGeom>
          <a:solidFill>
            <a:srgbClr val="0134D9"/>
          </a:solidFill>
          <a:ln/>
        </p:spPr>
        <p:txBody>
          <a:bodyPr/>
          <a:lstStyle/>
          <a:p>
            <a:endParaRPr lang="en-CL" sz="1500"/>
          </a:p>
        </p:txBody>
      </p:sp>
      <p:sp>
        <p:nvSpPr>
          <p:cNvPr id="5" name="Text 3"/>
          <p:cNvSpPr/>
          <p:nvPr/>
        </p:nvSpPr>
        <p:spPr>
          <a:xfrm>
            <a:off x="661492" y="2966045"/>
            <a:ext cx="236269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b="1" dirty="0">
                <a:solidFill>
                  <a:srgbClr val="404040"/>
                </a:solidFill>
                <a:latin typeface="Josefin Sans Bold" pitchFamily="34" charset="0"/>
                <a:ea typeface="Josefin Sans Bold" pitchFamily="34" charset="-122"/>
                <a:cs typeface="Josefin Sans Bold" pitchFamily="34" charset="-120"/>
              </a:rPr>
              <a:t>Introducción</a:t>
            </a:r>
            <a:endParaRPr lang="en-US" sz="1833" dirty="0"/>
          </a:p>
        </p:txBody>
      </p:sp>
      <p:sp>
        <p:nvSpPr>
          <p:cNvPr id="6" name="Text 4"/>
          <p:cNvSpPr/>
          <p:nvPr/>
        </p:nvSpPr>
        <p:spPr>
          <a:xfrm>
            <a:off x="661492" y="3374728"/>
            <a:ext cx="5339953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40404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Objetivos del curso y de la sesión</a:t>
            </a:r>
            <a:endParaRPr lang="en-US" sz="1458" dirty="0"/>
          </a:p>
        </p:txBody>
      </p:sp>
      <p:sp>
        <p:nvSpPr>
          <p:cNvPr id="7" name="Text 5"/>
          <p:cNvSpPr/>
          <p:nvPr/>
        </p:nvSpPr>
        <p:spPr>
          <a:xfrm>
            <a:off x="6190457" y="2524918"/>
            <a:ext cx="189012" cy="2362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404040"/>
                </a:solidFill>
                <a:latin typeface="Josefin Sans Light" pitchFamily="34" charset="0"/>
                <a:ea typeface="Josefin Sans Light" pitchFamily="34" charset="-122"/>
                <a:cs typeface="Josefin Sans Light" pitchFamily="34" charset="-120"/>
              </a:rPr>
              <a:t>2</a:t>
            </a:r>
            <a:endParaRPr lang="en-US" sz="1458" dirty="0"/>
          </a:p>
        </p:txBody>
      </p:sp>
      <p:sp>
        <p:nvSpPr>
          <p:cNvPr id="8" name="Shape 6"/>
          <p:cNvSpPr/>
          <p:nvPr/>
        </p:nvSpPr>
        <p:spPr>
          <a:xfrm>
            <a:off x="6190457" y="2820789"/>
            <a:ext cx="5340053" cy="25400"/>
          </a:xfrm>
          <a:prstGeom prst="rect">
            <a:avLst/>
          </a:prstGeom>
          <a:solidFill>
            <a:srgbClr val="0134D9"/>
          </a:solidFill>
          <a:ln/>
        </p:spPr>
        <p:txBody>
          <a:bodyPr/>
          <a:lstStyle/>
          <a:p>
            <a:endParaRPr lang="en-CL" sz="1500"/>
          </a:p>
        </p:txBody>
      </p:sp>
      <p:sp>
        <p:nvSpPr>
          <p:cNvPr id="9" name="Text 7"/>
          <p:cNvSpPr/>
          <p:nvPr/>
        </p:nvSpPr>
        <p:spPr>
          <a:xfrm>
            <a:off x="6190457" y="2966045"/>
            <a:ext cx="236269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b="1" dirty="0">
                <a:solidFill>
                  <a:srgbClr val="404040"/>
                </a:solidFill>
                <a:latin typeface="Josefin Sans Bold" pitchFamily="34" charset="0"/>
                <a:ea typeface="Josefin Sans Bold" pitchFamily="34" charset="-122"/>
                <a:cs typeface="Josefin Sans Bold" pitchFamily="34" charset="-120"/>
              </a:rPr>
              <a:t>Módulo 1: Teoría</a:t>
            </a:r>
            <a:endParaRPr lang="en-US" sz="1833" dirty="0"/>
          </a:p>
        </p:txBody>
      </p:sp>
      <p:sp>
        <p:nvSpPr>
          <p:cNvPr id="10" name="Text 8"/>
          <p:cNvSpPr/>
          <p:nvPr/>
        </p:nvSpPr>
        <p:spPr>
          <a:xfrm>
            <a:off x="6190457" y="3374728"/>
            <a:ext cx="5340053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40404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Fundamentos de la Innovación Tecnológica</a:t>
            </a:r>
            <a:endParaRPr lang="en-US" sz="1458" dirty="0"/>
          </a:p>
        </p:txBody>
      </p:sp>
      <p:sp>
        <p:nvSpPr>
          <p:cNvPr id="11" name="Text 9"/>
          <p:cNvSpPr/>
          <p:nvPr/>
        </p:nvSpPr>
        <p:spPr>
          <a:xfrm>
            <a:off x="661491" y="4007843"/>
            <a:ext cx="189012" cy="2362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404040"/>
                </a:solidFill>
                <a:latin typeface="Josefin Sans Light" pitchFamily="34" charset="0"/>
                <a:ea typeface="Josefin Sans Light" pitchFamily="34" charset="-122"/>
                <a:cs typeface="Josefin Sans Light" pitchFamily="34" charset="-120"/>
              </a:rPr>
              <a:t>3</a:t>
            </a:r>
            <a:endParaRPr lang="en-US" sz="1458" dirty="0"/>
          </a:p>
        </p:txBody>
      </p:sp>
      <p:sp>
        <p:nvSpPr>
          <p:cNvPr id="12" name="Shape 10"/>
          <p:cNvSpPr/>
          <p:nvPr/>
        </p:nvSpPr>
        <p:spPr>
          <a:xfrm>
            <a:off x="661492" y="4303713"/>
            <a:ext cx="5339953" cy="25400"/>
          </a:xfrm>
          <a:prstGeom prst="rect">
            <a:avLst/>
          </a:prstGeom>
          <a:solidFill>
            <a:srgbClr val="0134D9"/>
          </a:solidFill>
          <a:ln/>
        </p:spPr>
        <p:txBody>
          <a:bodyPr/>
          <a:lstStyle/>
          <a:p>
            <a:endParaRPr lang="en-CL" sz="1500"/>
          </a:p>
        </p:txBody>
      </p:sp>
      <p:sp>
        <p:nvSpPr>
          <p:cNvPr id="13" name="Text 11"/>
          <p:cNvSpPr/>
          <p:nvPr/>
        </p:nvSpPr>
        <p:spPr>
          <a:xfrm>
            <a:off x="661492" y="4448969"/>
            <a:ext cx="236269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b="1" dirty="0">
                <a:solidFill>
                  <a:srgbClr val="404040"/>
                </a:solidFill>
                <a:latin typeface="Josefin Sans Bold" pitchFamily="34" charset="0"/>
                <a:ea typeface="Josefin Sans Bold" pitchFamily="34" charset="-122"/>
                <a:cs typeface="Josefin Sans Bold" pitchFamily="34" charset="-120"/>
              </a:rPr>
              <a:t>Módulo 2: Teoría</a:t>
            </a:r>
            <a:endParaRPr lang="en-US" sz="1833" dirty="0"/>
          </a:p>
        </p:txBody>
      </p:sp>
      <p:sp>
        <p:nvSpPr>
          <p:cNvPr id="14" name="Text 12"/>
          <p:cNvSpPr/>
          <p:nvPr/>
        </p:nvSpPr>
        <p:spPr>
          <a:xfrm>
            <a:off x="661492" y="4857651"/>
            <a:ext cx="5339953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40404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Cultura Digital como Sistema Operativo</a:t>
            </a:r>
            <a:endParaRPr lang="en-US" sz="1458" dirty="0"/>
          </a:p>
        </p:txBody>
      </p:sp>
      <p:sp>
        <p:nvSpPr>
          <p:cNvPr id="15" name="Text 13"/>
          <p:cNvSpPr/>
          <p:nvPr/>
        </p:nvSpPr>
        <p:spPr>
          <a:xfrm>
            <a:off x="6190457" y="4007843"/>
            <a:ext cx="189012" cy="2362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404040"/>
                </a:solidFill>
                <a:latin typeface="Josefin Sans Light" pitchFamily="34" charset="0"/>
                <a:ea typeface="Josefin Sans Light" pitchFamily="34" charset="-122"/>
                <a:cs typeface="Josefin Sans Light" pitchFamily="34" charset="-120"/>
              </a:rPr>
              <a:t>4</a:t>
            </a:r>
            <a:endParaRPr lang="en-US" sz="1458" dirty="0"/>
          </a:p>
        </p:txBody>
      </p:sp>
      <p:sp>
        <p:nvSpPr>
          <p:cNvPr id="16" name="Shape 14"/>
          <p:cNvSpPr/>
          <p:nvPr/>
        </p:nvSpPr>
        <p:spPr>
          <a:xfrm>
            <a:off x="6190457" y="4303713"/>
            <a:ext cx="5340053" cy="25400"/>
          </a:xfrm>
          <a:prstGeom prst="rect">
            <a:avLst/>
          </a:prstGeom>
          <a:solidFill>
            <a:srgbClr val="0134D9"/>
          </a:solidFill>
          <a:ln/>
        </p:spPr>
        <p:txBody>
          <a:bodyPr/>
          <a:lstStyle/>
          <a:p>
            <a:endParaRPr lang="en-CL" sz="1500"/>
          </a:p>
        </p:txBody>
      </p:sp>
      <p:sp>
        <p:nvSpPr>
          <p:cNvPr id="17" name="Text 15"/>
          <p:cNvSpPr/>
          <p:nvPr/>
        </p:nvSpPr>
        <p:spPr>
          <a:xfrm>
            <a:off x="6190457" y="4448969"/>
            <a:ext cx="236269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b="1" dirty="0">
                <a:solidFill>
                  <a:srgbClr val="404040"/>
                </a:solidFill>
                <a:latin typeface="Josefin Sans Bold" pitchFamily="34" charset="0"/>
                <a:ea typeface="Josefin Sans Bold" pitchFamily="34" charset="-122"/>
                <a:cs typeface="Josefin Sans Bold" pitchFamily="34" charset="-120"/>
              </a:rPr>
              <a:t>Módulo 3: Práctica</a:t>
            </a:r>
            <a:endParaRPr lang="en-US" sz="1833" dirty="0"/>
          </a:p>
        </p:txBody>
      </p:sp>
      <p:sp>
        <p:nvSpPr>
          <p:cNvPr id="18" name="Text 16"/>
          <p:cNvSpPr/>
          <p:nvPr/>
        </p:nvSpPr>
        <p:spPr>
          <a:xfrm>
            <a:off x="6190457" y="4857651"/>
            <a:ext cx="5340053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40404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Taller de Diagnóstico de Madurez Cultural</a:t>
            </a:r>
            <a:endParaRPr lang="en-US" sz="1458" dirty="0"/>
          </a:p>
        </p:txBody>
      </p:sp>
      <p:sp>
        <p:nvSpPr>
          <p:cNvPr id="19" name="Text 17"/>
          <p:cNvSpPr/>
          <p:nvPr/>
        </p:nvSpPr>
        <p:spPr>
          <a:xfrm>
            <a:off x="11821617" y="6430764"/>
            <a:ext cx="238125" cy="2117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>
              <a:lnSpc>
                <a:spcPts val="1667"/>
              </a:lnSpc>
            </a:pPr>
            <a:r>
              <a:rPr lang="en-US" sz="1042" dirty="0">
                <a:solidFill>
                  <a:srgbClr val="40404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2</a:t>
            </a:r>
            <a:endParaRPr lang="en-US" sz="1042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1492" y="841078"/>
            <a:ext cx="7666533" cy="590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625"/>
              </a:lnSpc>
            </a:pPr>
            <a:r>
              <a:rPr lang="en-US" sz="3708" b="1" dirty="0">
                <a:solidFill>
                  <a:srgbClr val="0034D9"/>
                </a:solidFill>
                <a:latin typeface="Josefin Sans Bold" pitchFamily="34" charset="0"/>
                <a:ea typeface="Josefin Sans Bold" pitchFamily="34" charset="-122"/>
                <a:cs typeface="Josefin Sans Bold" pitchFamily="34" charset="-120"/>
              </a:rPr>
              <a:t>Los 5 Pilares de la Cultura Digital</a:t>
            </a:r>
            <a:endParaRPr lang="en-US" sz="3708" dirty="0"/>
          </a:p>
        </p:txBody>
      </p:sp>
      <p:sp>
        <p:nvSpPr>
          <p:cNvPr id="3" name="Shape 1"/>
          <p:cNvSpPr/>
          <p:nvPr/>
        </p:nvSpPr>
        <p:spPr>
          <a:xfrm>
            <a:off x="661492" y="1809750"/>
            <a:ext cx="3496965" cy="2160290"/>
          </a:xfrm>
          <a:prstGeom prst="roundRect">
            <a:avLst>
              <a:gd name="adj" fmla="val 3675"/>
            </a:avLst>
          </a:prstGeom>
          <a:solidFill>
            <a:srgbClr val="CCD8FF"/>
          </a:solidFill>
          <a:ln w="7620">
            <a:solidFill>
              <a:srgbClr val="B2BEE5"/>
            </a:solidFill>
            <a:prstDash val="solid"/>
          </a:ln>
        </p:spPr>
        <p:txBody>
          <a:bodyPr/>
          <a:lstStyle/>
          <a:p>
            <a:endParaRPr lang="en-CL" sz="1500"/>
          </a:p>
        </p:txBody>
      </p:sp>
      <p:sp>
        <p:nvSpPr>
          <p:cNvPr id="4" name="Shape 2"/>
          <p:cNvSpPr/>
          <p:nvPr/>
        </p:nvSpPr>
        <p:spPr>
          <a:xfrm>
            <a:off x="856853" y="2005112"/>
            <a:ext cx="567035" cy="567035"/>
          </a:xfrm>
          <a:prstGeom prst="roundRect">
            <a:avLst>
              <a:gd name="adj" fmla="val 13436980"/>
            </a:avLst>
          </a:prstGeom>
          <a:solidFill>
            <a:srgbClr val="0134D9"/>
          </a:solidFill>
          <a:ln/>
        </p:spPr>
        <p:txBody>
          <a:bodyPr/>
          <a:lstStyle/>
          <a:p>
            <a:endParaRPr lang="en-CL" sz="150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2825" y="2160984"/>
            <a:ext cx="255092" cy="255092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856854" y="2761158"/>
            <a:ext cx="236269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b="1" dirty="0">
                <a:solidFill>
                  <a:srgbClr val="404040"/>
                </a:solidFill>
                <a:latin typeface="Josefin Sans Bold" pitchFamily="34" charset="0"/>
                <a:ea typeface="Josefin Sans Bold" pitchFamily="34" charset="-122"/>
                <a:cs typeface="Josefin Sans Bold" pitchFamily="34" charset="-120"/>
              </a:rPr>
              <a:t>Agilidad</a:t>
            </a:r>
            <a:endParaRPr lang="en-US" sz="1833" dirty="0"/>
          </a:p>
        </p:txBody>
      </p:sp>
      <p:sp>
        <p:nvSpPr>
          <p:cNvPr id="7" name="Text 4"/>
          <p:cNvSpPr/>
          <p:nvPr/>
        </p:nvSpPr>
        <p:spPr>
          <a:xfrm>
            <a:off x="856853" y="3169841"/>
            <a:ext cx="3106242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40404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Velocidad de aprendizaje y adaptación</a:t>
            </a:r>
            <a:endParaRPr lang="en-US" sz="1458" dirty="0"/>
          </a:p>
        </p:txBody>
      </p:sp>
      <p:sp>
        <p:nvSpPr>
          <p:cNvPr id="8" name="Shape 5"/>
          <p:cNvSpPr/>
          <p:nvPr/>
        </p:nvSpPr>
        <p:spPr>
          <a:xfrm>
            <a:off x="4347468" y="1809750"/>
            <a:ext cx="3496965" cy="2160290"/>
          </a:xfrm>
          <a:prstGeom prst="roundRect">
            <a:avLst>
              <a:gd name="adj" fmla="val 3675"/>
            </a:avLst>
          </a:prstGeom>
          <a:solidFill>
            <a:srgbClr val="CCD8FF"/>
          </a:solidFill>
          <a:ln w="7620">
            <a:solidFill>
              <a:srgbClr val="B2BEE5"/>
            </a:solidFill>
            <a:prstDash val="solid"/>
          </a:ln>
        </p:spPr>
        <p:txBody>
          <a:bodyPr/>
          <a:lstStyle/>
          <a:p>
            <a:endParaRPr lang="en-CL" sz="1500"/>
          </a:p>
        </p:txBody>
      </p:sp>
      <p:sp>
        <p:nvSpPr>
          <p:cNvPr id="9" name="Shape 6"/>
          <p:cNvSpPr/>
          <p:nvPr/>
        </p:nvSpPr>
        <p:spPr>
          <a:xfrm>
            <a:off x="4542830" y="2005112"/>
            <a:ext cx="567035" cy="567035"/>
          </a:xfrm>
          <a:prstGeom prst="roundRect">
            <a:avLst>
              <a:gd name="adj" fmla="val 13436980"/>
            </a:avLst>
          </a:prstGeom>
          <a:solidFill>
            <a:srgbClr val="0134D9"/>
          </a:solidFill>
          <a:ln/>
        </p:spPr>
        <p:txBody>
          <a:bodyPr/>
          <a:lstStyle/>
          <a:p>
            <a:endParaRPr lang="en-CL" sz="1500"/>
          </a:p>
        </p:txBody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98802" y="2160984"/>
            <a:ext cx="255092" cy="255092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4542831" y="2761158"/>
            <a:ext cx="2804219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b="1" dirty="0">
                <a:solidFill>
                  <a:srgbClr val="404040"/>
                </a:solidFill>
                <a:latin typeface="Josefin Sans Bold" pitchFamily="34" charset="0"/>
                <a:ea typeface="Josefin Sans Bold" pitchFamily="34" charset="-122"/>
                <a:cs typeface="Josefin Sans Bold" pitchFamily="34" charset="-120"/>
              </a:rPr>
              <a:t>Centricidad en el Cliente</a:t>
            </a:r>
            <a:endParaRPr lang="en-US" sz="1833" dirty="0"/>
          </a:p>
        </p:txBody>
      </p:sp>
      <p:sp>
        <p:nvSpPr>
          <p:cNvPr id="12" name="Text 8"/>
          <p:cNvSpPr/>
          <p:nvPr/>
        </p:nvSpPr>
        <p:spPr>
          <a:xfrm>
            <a:off x="4542830" y="3169841"/>
            <a:ext cx="3106242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40404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El "para quién" como norte</a:t>
            </a:r>
            <a:endParaRPr lang="en-US" sz="1458" dirty="0"/>
          </a:p>
        </p:txBody>
      </p:sp>
      <p:sp>
        <p:nvSpPr>
          <p:cNvPr id="13" name="Shape 9"/>
          <p:cNvSpPr/>
          <p:nvPr/>
        </p:nvSpPr>
        <p:spPr>
          <a:xfrm>
            <a:off x="8033444" y="1809750"/>
            <a:ext cx="3496965" cy="2160290"/>
          </a:xfrm>
          <a:prstGeom prst="roundRect">
            <a:avLst>
              <a:gd name="adj" fmla="val 3675"/>
            </a:avLst>
          </a:prstGeom>
          <a:solidFill>
            <a:srgbClr val="CCD8FF"/>
          </a:solidFill>
          <a:ln w="7620">
            <a:solidFill>
              <a:srgbClr val="B2BEE5"/>
            </a:solidFill>
            <a:prstDash val="solid"/>
          </a:ln>
        </p:spPr>
        <p:txBody>
          <a:bodyPr/>
          <a:lstStyle/>
          <a:p>
            <a:endParaRPr lang="en-CL" sz="1500"/>
          </a:p>
        </p:txBody>
      </p:sp>
      <p:sp>
        <p:nvSpPr>
          <p:cNvPr id="14" name="Shape 10"/>
          <p:cNvSpPr/>
          <p:nvPr/>
        </p:nvSpPr>
        <p:spPr>
          <a:xfrm>
            <a:off x="8228807" y="2005112"/>
            <a:ext cx="567035" cy="567035"/>
          </a:xfrm>
          <a:prstGeom prst="roundRect">
            <a:avLst>
              <a:gd name="adj" fmla="val 13436980"/>
            </a:avLst>
          </a:prstGeom>
          <a:solidFill>
            <a:srgbClr val="0134D9"/>
          </a:solidFill>
          <a:ln/>
        </p:spPr>
        <p:txBody>
          <a:bodyPr/>
          <a:lstStyle/>
          <a:p>
            <a:endParaRPr lang="en-CL" sz="1500"/>
          </a:p>
        </p:txBody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384778" y="2160984"/>
            <a:ext cx="255092" cy="255092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8228807" y="2761158"/>
            <a:ext cx="2410619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b="1" dirty="0">
                <a:solidFill>
                  <a:srgbClr val="404040"/>
                </a:solidFill>
                <a:latin typeface="Josefin Sans Bold" pitchFamily="34" charset="0"/>
                <a:ea typeface="Josefin Sans Bold" pitchFamily="34" charset="-122"/>
                <a:cs typeface="Josefin Sans Bold" pitchFamily="34" charset="-120"/>
              </a:rPr>
              <a:t>Colaboración Radical</a:t>
            </a:r>
            <a:endParaRPr lang="en-US" sz="1833" dirty="0"/>
          </a:p>
        </p:txBody>
      </p:sp>
      <p:sp>
        <p:nvSpPr>
          <p:cNvPr id="17" name="Text 12"/>
          <p:cNvSpPr/>
          <p:nvPr/>
        </p:nvSpPr>
        <p:spPr>
          <a:xfrm>
            <a:off x="8228807" y="3169841"/>
            <a:ext cx="3106242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40404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Romper silos funcionales</a:t>
            </a:r>
            <a:endParaRPr lang="en-US" sz="1458" dirty="0"/>
          </a:p>
        </p:txBody>
      </p:sp>
      <p:sp>
        <p:nvSpPr>
          <p:cNvPr id="18" name="Shape 13"/>
          <p:cNvSpPr/>
          <p:nvPr/>
        </p:nvSpPr>
        <p:spPr>
          <a:xfrm>
            <a:off x="661492" y="4159052"/>
            <a:ext cx="5339953" cy="1857871"/>
          </a:xfrm>
          <a:prstGeom prst="roundRect">
            <a:avLst>
              <a:gd name="adj" fmla="val 4273"/>
            </a:avLst>
          </a:prstGeom>
          <a:solidFill>
            <a:srgbClr val="CCD8FF"/>
          </a:solidFill>
          <a:ln w="7620">
            <a:solidFill>
              <a:srgbClr val="B2BEE5"/>
            </a:solidFill>
            <a:prstDash val="solid"/>
          </a:ln>
        </p:spPr>
        <p:txBody>
          <a:bodyPr/>
          <a:lstStyle/>
          <a:p>
            <a:endParaRPr lang="en-CL" sz="1500"/>
          </a:p>
        </p:txBody>
      </p:sp>
      <p:sp>
        <p:nvSpPr>
          <p:cNvPr id="19" name="Shape 14"/>
          <p:cNvSpPr/>
          <p:nvPr/>
        </p:nvSpPr>
        <p:spPr>
          <a:xfrm>
            <a:off x="856853" y="4354413"/>
            <a:ext cx="567035" cy="567035"/>
          </a:xfrm>
          <a:prstGeom prst="roundRect">
            <a:avLst>
              <a:gd name="adj" fmla="val 13436980"/>
            </a:avLst>
          </a:prstGeom>
          <a:solidFill>
            <a:srgbClr val="0134D9"/>
          </a:solidFill>
          <a:ln/>
        </p:spPr>
        <p:txBody>
          <a:bodyPr/>
          <a:lstStyle/>
          <a:p>
            <a:endParaRPr lang="en-CL" sz="1500"/>
          </a:p>
        </p:txBody>
      </p:sp>
      <p:pic>
        <p:nvPicPr>
          <p:cNvPr id="20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12825" y="4510286"/>
            <a:ext cx="255092" cy="255092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856854" y="5110460"/>
            <a:ext cx="3284538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b="1" dirty="0">
                <a:solidFill>
                  <a:srgbClr val="404040"/>
                </a:solidFill>
                <a:latin typeface="Josefin Sans Bold" pitchFamily="34" charset="0"/>
                <a:ea typeface="Josefin Sans Bold" pitchFamily="34" charset="-122"/>
                <a:cs typeface="Josefin Sans Bold" pitchFamily="34" charset="-120"/>
              </a:rPr>
              <a:t>Decisiones Basadas en Datos</a:t>
            </a:r>
            <a:endParaRPr lang="en-US" sz="1833" dirty="0"/>
          </a:p>
        </p:txBody>
      </p:sp>
      <p:sp>
        <p:nvSpPr>
          <p:cNvPr id="22" name="Text 16"/>
          <p:cNvSpPr/>
          <p:nvPr/>
        </p:nvSpPr>
        <p:spPr>
          <a:xfrm>
            <a:off x="856853" y="5519143"/>
            <a:ext cx="4949230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40404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El "por qué" respaldado</a:t>
            </a:r>
            <a:endParaRPr lang="en-US" sz="1458" dirty="0"/>
          </a:p>
        </p:txBody>
      </p:sp>
      <p:sp>
        <p:nvSpPr>
          <p:cNvPr id="23" name="Shape 17"/>
          <p:cNvSpPr/>
          <p:nvPr/>
        </p:nvSpPr>
        <p:spPr>
          <a:xfrm>
            <a:off x="6190457" y="4159052"/>
            <a:ext cx="5339953" cy="1857871"/>
          </a:xfrm>
          <a:prstGeom prst="roundRect">
            <a:avLst>
              <a:gd name="adj" fmla="val 4273"/>
            </a:avLst>
          </a:prstGeom>
          <a:solidFill>
            <a:srgbClr val="CCD8FF"/>
          </a:solidFill>
          <a:ln w="7620">
            <a:solidFill>
              <a:srgbClr val="B2BEE5"/>
            </a:solidFill>
            <a:prstDash val="solid"/>
          </a:ln>
        </p:spPr>
        <p:txBody>
          <a:bodyPr/>
          <a:lstStyle/>
          <a:p>
            <a:endParaRPr lang="en-CL" sz="1500"/>
          </a:p>
        </p:txBody>
      </p:sp>
      <p:sp>
        <p:nvSpPr>
          <p:cNvPr id="24" name="Shape 18"/>
          <p:cNvSpPr/>
          <p:nvPr/>
        </p:nvSpPr>
        <p:spPr>
          <a:xfrm>
            <a:off x="6385818" y="4354413"/>
            <a:ext cx="567035" cy="567035"/>
          </a:xfrm>
          <a:prstGeom prst="roundRect">
            <a:avLst>
              <a:gd name="adj" fmla="val 13436980"/>
            </a:avLst>
          </a:prstGeom>
          <a:solidFill>
            <a:srgbClr val="0134D9"/>
          </a:solidFill>
          <a:ln/>
        </p:spPr>
        <p:txBody>
          <a:bodyPr/>
          <a:lstStyle/>
          <a:p>
            <a:endParaRPr lang="en-CL" sz="1500"/>
          </a:p>
        </p:txBody>
      </p:sp>
      <p:pic>
        <p:nvPicPr>
          <p:cNvPr id="25" name="Image 4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541790" y="4510286"/>
            <a:ext cx="255092" cy="255092"/>
          </a:xfrm>
          <a:prstGeom prst="rect">
            <a:avLst/>
          </a:prstGeom>
        </p:spPr>
      </p:pic>
      <p:sp>
        <p:nvSpPr>
          <p:cNvPr id="26" name="Text 19"/>
          <p:cNvSpPr/>
          <p:nvPr/>
        </p:nvSpPr>
        <p:spPr>
          <a:xfrm>
            <a:off x="6385819" y="5110460"/>
            <a:ext cx="236269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b="1" dirty="0">
                <a:solidFill>
                  <a:srgbClr val="404040"/>
                </a:solidFill>
                <a:latin typeface="Josefin Sans Bold" pitchFamily="34" charset="0"/>
                <a:ea typeface="Josefin Sans Bold" pitchFamily="34" charset="-122"/>
                <a:cs typeface="Josefin Sans Bold" pitchFamily="34" charset="-120"/>
              </a:rPr>
              <a:t>Experimentación</a:t>
            </a:r>
            <a:endParaRPr lang="en-US" sz="1833" dirty="0"/>
          </a:p>
        </p:txBody>
      </p:sp>
      <p:sp>
        <p:nvSpPr>
          <p:cNvPr id="27" name="Text 20"/>
          <p:cNvSpPr/>
          <p:nvPr/>
        </p:nvSpPr>
        <p:spPr>
          <a:xfrm>
            <a:off x="6385818" y="5519143"/>
            <a:ext cx="4949230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40404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Aprender del error controlado</a:t>
            </a:r>
            <a:endParaRPr lang="en-US" sz="1458" dirty="0"/>
          </a:p>
        </p:txBody>
      </p:sp>
      <p:sp>
        <p:nvSpPr>
          <p:cNvPr id="28" name="Text 21"/>
          <p:cNvSpPr/>
          <p:nvPr/>
        </p:nvSpPr>
        <p:spPr>
          <a:xfrm>
            <a:off x="11742242" y="6430764"/>
            <a:ext cx="317500" cy="2117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>
              <a:lnSpc>
                <a:spcPts val="1667"/>
              </a:lnSpc>
            </a:pPr>
            <a:r>
              <a:rPr lang="en-US" sz="1042" dirty="0">
                <a:solidFill>
                  <a:srgbClr val="40404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21</a:t>
            </a:r>
            <a:endParaRPr lang="en-US" sz="1042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32818" y="614759"/>
            <a:ext cx="2938264" cy="367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75"/>
              </a:lnSpc>
            </a:pPr>
            <a:r>
              <a:rPr lang="en-US" sz="2292" b="1" dirty="0">
                <a:solidFill>
                  <a:srgbClr val="0034D9"/>
                </a:solidFill>
                <a:latin typeface="Josefin Sans Bold" pitchFamily="34" charset="0"/>
                <a:ea typeface="Josefin Sans Bold" pitchFamily="34" charset="-122"/>
                <a:cs typeface="Josefin Sans Bold" pitchFamily="34" charset="-120"/>
              </a:rPr>
              <a:t>Pilar 1: Agilidad</a:t>
            </a:r>
            <a:endParaRPr lang="en-US" sz="2292" dirty="0"/>
          </a:p>
        </p:txBody>
      </p:sp>
      <p:sp>
        <p:nvSpPr>
          <p:cNvPr id="3" name="Text 1"/>
          <p:cNvSpPr/>
          <p:nvPr/>
        </p:nvSpPr>
        <p:spPr>
          <a:xfrm>
            <a:off x="632818" y="1275656"/>
            <a:ext cx="2110879" cy="1836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417"/>
              </a:lnSpc>
            </a:pPr>
            <a:r>
              <a:rPr lang="en-US" sz="1125" b="1" dirty="0">
                <a:solidFill>
                  <a:srgbClr val="0034D9"/>
                </a:solidFill>
                <a:latin typeface="Josefin Sans Bold" pitchFamily="34" charset="0"/>
                <a:ea typeface="Josefin Sans Bold" pitchFamily="34" charset="-122"/>
                <a:cs typeface="Josefin Sans Bold" pitchFamily="34" charset="-120"/>
              </a:rPr>
              <a:t>Modelo Tradicional (Cascada)</a:t>
            </a:r>
            <a:endParaRPr lang="en-US" sz="1125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818" y="1591469"/>
            <a:ext cx="3457873" cy="3457873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32817" y="5181501"/>
            <a:ext cx="5319812" cy="1881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1458"/>
              </a:lnSpc>
              <a:buSzPct val="100000"/>
              <a:buChar char="•"/>
            </a:pPr>
            <a:r>
              <a:rPr lang="en-US" sz="917" dirty="0">
                <a:solidFill>
                  <a:srgbClr val="40404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Planificar todo al inicio</a:t>
            </a:r>
            <a:endParaRPr lang="en-US" sz="917" dirty="0"/>
          </a:p>
        </p:txBody>
      </p:sp>
      <p:sp>
        <p:nvSpPr>
          <p:cNvPr id="6" name="Text 3"/>
          <p:cNvSpPr/>
          <p:nvPr/>
        </p:nvSpPr>
        <p:spPr>
          <a:xfrm>
            <a:off x="632817" y="5410696"/>
            <a:ext cx="5319812" cy="1881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1458"/>
              </a:lnSpc>
              <a:buSzPct val="100000"/>
              <a:buChar char="•"/>
            </a:pPr>
            <a:r>
              <a:rPr lang="en-US" sz="917" dirty="0">
                <a:solidFill>
                  <a:srgbClr val="40404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Construir durante 1 año</a:t>
            </a:r>
            <a:endParaRPr lang="en-US" sz="917" dirty="0"/>
          </a:p>
        </p:txBody>
      </p:sp>
      <p:sp>
        <p:nvSpPr>
          <p:cNvPr id="7" name="Text 4"/>
          <p:cNvSpPr/>
          <p:nvPr/>
        </p:nvSpPr>
        <p:spPr>
          <a:xfrm>
            <a:off x="632817" y="5639892"/>
            <a:ext cx="5319812" cy="1881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1458"/>
              </a:lnSpc>
              <a:buSzPct val="100000"/>
              <a:buChar char="•"/>
            </a:pPr>
            <a:r>
              <a:rPr lang="en-US" sz="917" dirty="0">
                <a:solidFill>
                  <a:srgbClr val="40404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Lanzar al final</a:t>
            </a:r>
            <a:endParaRPr lang="en-US" sz="917" dirty="0"/>
          </a:p>
        </p:txBody>
      </p:sp>
      <p:sp>
        <p:nvSpPr>
          <p:cNvPr id="8" name="Text 5"/>
          <p:cNvSpPr/>
          <p:nvPr/>
        </p:nvSpPr>
        <p:spPr>
          <a:xfrm>
            <a:off x="632817" y="5869087"/>
            <a:ext cx="5319812" cy="1881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1458"/>
              </a:lnSpc>
              <a:buSzPct val="100000"/>
              <a:buChar char="•"/>
            </a:pPr>
            <a:r>
              <a:rPr lang="en-US" sz="917" b="1" dirty="0">
                <a:solidFill>
                  <a:srgbClr val="40404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Resultado:</a:t>
            </a:r>
            <a:r>
              <a:rPr lang="en-US" sz="917" dirty="0">
                <a:solidFill>
                  <a:srgbClr val="40404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 Alto riesgo de error</a:t>
            </a:r>
            <a:endParaRPr lang="en-US" sz="917" dirty="0"/>
          </a:p>
        </p:txBody>
      </p:sp>
      <p:sp>
        <p:nvSpPr>
          <p:cNvPr id="9" name="Text 6"/>
          <p:cNvSpPr/>
          <p:nvPr/>
        </p:nvSpPr>
        <p:spPr>
          <a:xfrm>
            <a:off x="6245721" y="1275656"/>
            <a:ext cx="1609130" cy="1836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417"/>
              </a:lnSpc>
            </a:pPr>
            <a:r>
              <a:rPr lang="en-US" sz="1125" b="1" dirty="0">
                <a:solidFill>
                  <a:srgbClr val="0034D9"/>
                </a:solidFill>
                <a:latin typeface="Josefin Sans Bold" pitchFamily="34" charset="0"/>
                <a:ea typeface="Josefin Sans Bold" pitchFamily="34" charset="-122"/>
                <a:cs typeface="Josefin Sans Bold" pitchFamily="34" charset="-120"/>
              </a:rPr>
              <a:t>Modelo Ágil (Iterativo)</a:t>
            </a:r>
            <a:endParaRPr lang="en-US" sz="1125" dirty="0"/>
          </a:p>
        </p:txBody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5721" y="1591469"/>
            <a:ext cx="3457873" cy="3457873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6245721" y="5181501"/>
            <a:ext cx="5319812" cy="1881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1458"/>
              </a:lnSpc>
              <a:buSzPct val="100000"/>
              <a:buChar char="•"/>
            </a:pPr>
            <a:r>
              <a:rPr lang="en-US" sz="917" dirty="0">
                <a:solidFill>
                  <a:srgbClr val="40404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Construir un MVP pequeño</a:t>
            </a:r>
            <a:endParaRPr lang="en-US" sz="917" dirty="0"/>
          </a:p>
        </p:txBody>
      </p:sp>
      <p:sp>
        <p:nvSpPr>
          <p:cNvPr id="12" name="Text 8"/>
          <p:cNvSpPr/>
          <p:nvPr/>
        </p:nvSpPr>
        <p:spPr>
          <a:xfrm>
            <a:off x="6245721" y="5410696"/>
            <a:ext cx="5319812" cy="1881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1458"/>
              </a:lnSpc>
              <a:buSzPct val="100000"/>
              <a:buChar char="•"/>
            </a:pPr>
            <a:r>
              <a:rPr lang="en-US" sz="917" dirty="0">
                <a:solidFill>
                  <a:srgbClr val="40404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Probar con clientes reales</a:t>
            </a:r>
            <a:endParaRPr lang="en-US" sz="917" dirty="0"/>
          </a:p>
        </p:txBody>
      </p:sp>
      <p:sp>
        <p:nvSpPr>
          <p:cNvPr id="13" name="Text 9"/>
          <p:cNvSpPr/>
          <p:nvPr/>
        </p:nvSpPr>
        <p:spPr>
          <a:xfrm>
            <a:off x="6245721" y="5639892"/>
            <a:ext cx="5319812" cy="1881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1458"/>
              </a:lnSpc>
              <a:buSzPct val="100000"/>
              <a:buChar char="•"/>
            </a:pPr>
            <a:r>
              <a:rPr lang="en-US" sz="917" dirty="0">
                <a:solidFill>
                  <a:srgbClr val="40404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Aprender y ajustar</a:t>
            </a:r>
            <a:endParaRPr lang="en-US" sz="917" dirty="0"/>
          </a:p>
        </p:txBody>
      </p:sp>
      <p:sp>
        <p:nvSpPr>
          <p:cNvPr id="14" name="Text 10"/>
          <p:cNvSpPr/>
          <p:nvPr/>
        </p:nvSpPr>
        <p:spPr>
          <a:xfrm>
            <a:off x="6245721" y="5869087"/>
            <a:ext cx="5319812" cy="1881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1458"/>
              </a:lnSpc>
              <a:buSzPct val="100000"/>
              <a:buChar char="•"/>
            </a:pPr>
            <a:r>
              <a:rPr lang="en-US" sz="917" b="1" dirty="0">
                <a:solidFill>
                  <a:srgbClr val="40404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Resultado:</a:t>
            </a:r>
            <a:r>
              <a:rPr lang="en-US" sz="917" dirty="0">
                <a:solidFill>
                  <a:srgbClr val="40404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 Aprendizaje continuo</a:t>
            </a:r>
            <a:endParaRPr lang="en-US" sz="917" dirty="0"/>
          </a:p>
        </p:txBody>
      </p:sp>
      <p:sp>
        <p:nvSpPr>
          <p:cNvPr id="15" name="Text 11"/>
          <p:cNvSpPr/>
          <p:nvPr/>
        </p:nvSpPr>
        <p:spPr>
          <a:xfrm>
            <a:off x="632818" y="6230442"/>
            <a:ext cx="10926366" cy="1881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458"/>
              </a:lnSpc>
            </a:pPr>
            <a:r>
              <a:rPr lang="en-US" sz="917" dirty="0">
                <a:solidFill>
                  <a:srgbClr val="40404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No es solo "rapidez". Es la capacidad de </a:t>
            </a:r>
            <a:r>
              <a:rPr lang="en-US" sz="917" dirty="0">
                <a:solidFill>
                  <a:srgbClr val="FFFFFF"/>
                </a:solidFill>
                <a:highlight>
                  <a:srgbClr val="0134D9"/>
                </a:highlight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aprender y cambiar de dirección</a:t>
            </a:r>
            <a:r>
              <a:rPr lang="en-US" sz="917" dirty="0">
                <a:solidFill>
                  <a:srgbClr val="40404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 rápidamente. Valorar la </a:t>
            </a:r>
            <a:r>
              <a:rPr lang="en-US" sz="917" b="1" dirty="0">
                <a:solidFill>
                  <a:srgbClr val="40404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respuesta al cambio</a:t>
            </a:r>
            <a:r>
              <a:rPr lang="en-US" sz="917" dirty="0">
                <a:solidFill>
                  <a:srgbClr val="40404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 por sobre seguir un plan rígido.</a:t>
            </a:r>
            <a:endParaRPr lang="en-US" sz="917" dirty="0"/>
          </a:p>
        </p:txBody>
      </p:sp>
      <p:sp>
        <p:nvSpPr>
          <p:cNvPr id="16" name="Text 12"/>
          <p:cNvSpPr/>
          <p:nvPr/>
        </p:nvSpPr>
        <p:spPr>
          <a:xfrm>
            <a:off x="11680131" y="6624638"/>
            <a:ext cx="385366" cy="2025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>
              <a:lnSpc>
                <a:spcPts val="1583"/>
              </a:lnSpc>
            </a:pPr>
            <a:r>
              <a:rPr lang="en-US" sz="958" dirty="0">
                <a:solidFill>
                  <a:srgbClr val="40404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22</a:t>
            </a:r>
            <a:endParaRPr lang="en-US" sz="958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0" y="0"/>
            <a:ext cx="457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61492" y="1439466"/>
            <a:ext cx="5130800" cy="4134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250"/>
              </a:lnSpc>
            </a:pPr>
            <a:r>
              <a:rPr lang="en-US" sz="2583" b="1" dirty="0">
                <a:solidFill>
                  <a:srgbClr val="0034D9"/>
                </a:solidFill>
                <a:latin typeface="Josefin Sans Bold" pitchFamily="34" charset="0"/>
                <a:ea typeface="Josefin Sans Bold" pitchFamily="34" charset="-122"/>
                <a:cs typeface="Josefin Sans Bold" pitchFamily="34" charset="-120"/>
              </a:rPr>
              <a:t>Pilar 2: Centricidad en el Cliente</a:t>
            </a:r>
            <a:endParaRPr lang="en-US" sz="2583" dirty="0"/>
          </a:p>
        </p:txBody>
      </p:sp>
      <p:sp>
        <p:nvSpPr>
          <p:cNvPr id="4" name="Text 1"/>
          <p:cNvSpPr/>
          <p:nvPr/>
        </p:nvSpPr>
        <p:spPr>
          <a:xfrm>
            <a:off x="661492" y="2051348"/>
            <a:ext cx="6297018" cy="2117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667"/>
              </a:lnSpc>
            </a:pPr>
            <a:r>
              <a:rPr lang="en-US" sz="1042" b="1" dirty="0">
                <a:solidFill>
                  <a:srgbClr val="40404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No es</a:t>
            </a:r>
            <a:r>
              <a:rPr lang="en-US" sz="1042" dirty="0">
                <a:solidFill>
                  <a:srgbClr val="40404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 "el cliente siempre tiene la razón".</a:t>
            </a:r>
            <a:endParaRPr lang="en-US" sz="1042" dirty="0"/>
          </a:p>
        </p:txBody>
      </p:sp>
      <p:sp>
        <p:nvSpPr>
          <p:cNvPr id="5" name="Text 2"/>
          <p:cNvSpPr/>
          <p:nvPr/>
        </p:nvSpPr>
        <p:spPr>
          <a:xfrm>
            <a:off x="661492" y="2411909"/>
            <a:ext cx="6297018" cy="2117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667"/>
              </a:lnSpc>
            </a:pPr>
            <a:r>
              <a:rPr lang="en-US" sz="1042" b="1" dirty="0">
                <a:solidFill>
                  <a:srgbClr val="40404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Es</a:t>
            </a:r>
            <a:r>
              <a:rPr lang="en-US" sz="1042" dirty="0">
                <a:solidFill>
                  <a:srgbClr val="40404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 entender la </a:t>
            </a:r>
            <a:r>
              <a:rPr lang="en-US" sz="1042" dirty="0">
                <a:solidFill>
                  <a:srgbClr val="FFFFFF"/>
                </a:solidFill>
                <a:highlight>
                  <a:srgbClr val="0134D9"/>
                </a:highlight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necesidad profunda</a:t>
            </a:r>
            <a:r>
              <a:rPr lang="en-US" sz="1042" dirty="0">
                <a:solidFill>
                  <a:srgbClr val="40404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 (el "Jobs-to-be-Done") del cliente, incluso mejor que él mismo.</a:t>
            </a:r>
            <a:endParaRPr lang="en-US" sz="1042" dirty="0"/>
          </a:p>
        </p:txBody>
      </p:sp>
      <p:sp>
        <p:nvSpPr>
          <p:cNvPr id="6" name="Shape 3"/>
          <p:cNvSpPr/>
          <p:nvPr/>
        </p:nvSpPr>
        <p:spPr>
          <a:xfrm>
            <a:off x="661492" y="2772470"/>
            <a:ext cx="132258" cy="793849"/>
          </a:xfrm>
          <a:prstGeom prst="roundRect">
            <a:avLst>
              <a:gd name="adj" fmla="val 42018"/>
            </a:avLst>
          </a:prstGeom>
          <a:solidFill>
            <a:srgbClr val="CCD8FF"/>
          </a:solidFill>
          <a:ln w="7620">
            <a:solidFill>
              <a:srgbClr val="B2BEE5"/>
            </a:solidFill>
            <a:prstDash val="solid"/>
          </a:ln>
        </p:spPr>
        <p:txBody>
          <a:bodyPr/>
          <a:lstStyle/>
          <a:p>
            <a:endParaRPr lang="en-CL" sz="1500"/>
          </a:p>
        </p:txBody>
      </p:sp>
      <p:sp>
        <p:nvSpPr>
          <p:cNvPr id="7" name="Text 4"/>
          <p:cNvSpPr/>
          <p:nvPr/>
        </p:nvSpPr>
        <p:spPr>
          <a:xfrm>
            <a:off x="926008" y="2904729"/>
            <a:ext cx="1900932" cy="2066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625"/>
              </a:lnSpc>
            </a:pPr>
            <a:r>
              <a:rPr lang="en-US" sz="1292" b="1" dirty="0">
                <a:solidFill>
                  <a:srgbClr val="404040"/>
                </a:solidFill>
                <a:latin typeface="Josefin Sans Bold" pitchFamily="34" charset="0"/>
                <a:ea typeface="Josefin Sans Bold" pitchFamily="34" charset="-122"/>
                <a:cs typeface="Josefin Sans Bold" pitchFamily="34" charset="-120"/>
              </a:rPr>
              <a:t>Medir "share of market"</a:t>
            </a:r>
            <a:endParaRPr lang="en-US" sz="1292" dirty="0"/>
          </a:p>
        </p:txBody>
      </p:sp>
      <p:sp>
        <p:nvSpPr>
          <p:cNvPr id="8" name="Text 5"/>
          <p:cNvSpPr/>
          <p:nvPr/>
        </p:nvSpPr>
        <p:spPr>
          <a:xfrm>
            <a:off x="926008" y="3190776"/>
            <a:ext cx="6032500" cy="2117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667"/>
              </a:lnSpc>
            </a:pPr>
            <a:r>
              <a:rPr lang="en-US" sz="1042" dirty="0">
                <a:solidFill>
                  <a:srgbClr val="40404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Cuánto vendemos en el mercado</a:t>
            </a:r>
            <a:endParaRPr lang="en-US" sz="1042" dirty="0"/>
          </a:p>
        </p:txBody>
      </p:sp>
      <p:sp>
        <p:nvSpPr>
          <p:cNvPr id="9" name="Shape 6"/>
          <p:cNvSpPr/>
          <p:nvPr/>
        </p:nvSpPr>
        <p:spPr>
          <a:xfrm>
            <a:off x="859929" y="3698578"/>
            <a:ext cx="132258" cy="793849"/>
          </a:xfrm>
          <a:prstGeom prst="roundRect">
            <a:avLst>
              <a:gd name="adj" fmla="val 42018"/>
            </a:avLst>
          </a:prstGeom>
          <a:solidFill>
            <a:srgbClr val="CCD8FF"/>
          </a:solidFill>
          <a:ln w="7620">
            <a:solidFill>
              <a:srgbClr val="B2BEE5"/>
            </a:solidFill>
            <a:prstDash val="solid"/>
          </a:ln>
        </p:spPr>
        <p:txBody>
          <a:bodyPr/>
          <a:lstStyle/>
          <a:p>
            <a:endParaRPr lang="en-CL" sz="1500"/>
          </a:p>
        </p:txBody>
      </p:sp>
      <p:sp>
        <p:nvSpPr>
          <p:cNvPr id="10" name="Text 7"/>
          <p:cNvSpPr/>
          <p:nvPr/>
        </p:nvSpPr>
        <p:spPr>
          <a:xfrm>
            <a:off x="1124446" y="3830836"/>
            <a:ext cx="1653878" cy="2066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625"/>
              </a:lnSpc>
            </a:pPr>
            <a:r>
              <a:rPr lang="en-US" sz="1292" b="1" dirty="0">
                <a:solidFill>
                  <a:srgbClr val="404040"/>
                </a:solidFill>
                <a:latin typeface="Josefin Sans Bold" pitchFamily="34" charset="0"/>
                <a:ea typeface="Josefin Sans Bold" pitchFamily="34" charset="-122"/>
                <a:cs typeface="Josefin Sans Bold" pitchFamily="34" charset="-120"/>
              </a:rPr>
              <a:t>Medir "share of life"</a:t>
            </a:r>
            <a:endParaRPr lang="en-US" sz="1292" dirty="0"/>
          </a:p>
        </p:txBody>
      </p:sp>
      <p:sp>
        <p:nvSpPr>
          <p:cNvPr id="11" name="Text 8"/>
          <p:cNvSpPr/>
          <p:nvPr/>
        </p:nvSpPr>
        <p:spPr>
          <a:xfrm>
            <a:off x="1124446" y="4116884"/>
            <a:ext cx="5834063" cy="2117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667"/>
              </a:lnSpc>
            </a:pPr>
            <a:r>
              <a:rPr lang="en-US" sz="1042" dirty="0">
                <a:solidFill>
                  <a:srgbClr val="40404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Qué problema real resolvemos en su vida</a:t>
            </a:r>
            <a:endParaRPr lang="en-US" sz="1042" dirty="0"/>
          </a:p>
        </p:txBody>
      </p:sp>
      <p:sp>
        <p:nvSpPr>
          <p:cNvPr id="12" name="Shape 9"/>
          <p:cNvSpPr/>
          <p:nvPr/>
        </p:nvSpPr>
        <p:spPr>
          <a:xfrm>
            <a:off x="1058367" y="4624686"/>
            <a:ext cx="132258" cy="793849"/>
          </a:xfrm>
          <a:prstGeom prst="roundRect">
            <a:avLst>
              <a:gd name="adj" fmla="val 42018"/>
            </a:avLst>
          </a:prstGeom>
          <a:solidFill>
            <a:srgbClr val="CCD8FF"/>
          </a:solidFill>
          <a:ln w="7620">
            <a:solidFill>
              <a:srgbClr val="B2BEE5"/>
            </a:solidFill>
            <a:prstDash val="solid"/>
          </a:ln>
        </p:spPr>
        <p:txBody>
          <a:bodyPr/>
          <a:lstStyle/>
          <a:p>
            <a:endParaRPr lang="en-CL" sz="1500"/>
          </a:p>
        </p:txBody>
      </p:sp>
      <p:sp>
        <p:nvSpPr>
          <p:cNvPr id="13" name="Text 10"/>
          <p:cNvSpPr/>
          <p:nvPr/>
        </p:nvSpPr>
        <p:spPr>
          <a:xfrm>
            <a:off x="1322884" y="4756944"/>
            <a:ext cx="1653878" cy="2066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625"/>
              </a:lnSpc>
            </a:pPr>
            <a:r>
              <a:rPr lang="en-US" sz="1292" b="1" dirty="0">
                <a:solidFill>
                  <a:srgbClr val="404040"/>
                </a:solidFill>
                <a:latin typeface="Josefin Sans Bold" pitchFamily="34" charset="0"/>
                <a:ea typeface="Josefin Sans Bold" pitchFamily="34" charset="-122"/>
                <a:cs typeface="Josefin Sans Bold" pitchFamily="34" charset="-120"/>
              </a:rPr>
              <a:t>Herramientas clave</a:t>
            </a:r>
            <a:endParaRPr lang="en-US" sz="1292" dirty="0"/>
          </a:p>
        </p:txBody>
      </p:sp>
      <p:sp>
        <p:nvSpPr>
          <p:cNvPr id="14" name="Text 11"/>
          <p:cNvSpPr/>
          <p:nvPr/>
        </p:nvSpPr>
        <p:spPr>
          <a:xfrm>
            <a:off x="1322883" y="5042992"/>
            <a:ext cx="5635625" cy="2117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667"/>
              </a:lnSpc>
            </a:pPr>
            <a:r>
              <a:rPr lang="en-US" sz="1042" dirty="0">
                <a:solidFill>
                  <a:srgbClr val="40404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Empatía (Design Thinking) + Datos (Analytics)</a:t>
            </a:r>
            <a:endParaRPr lang="en-US" sz="1042" dirty="0"/>
          </a:p>
        </p:txBody>
      </p:sp>
      <p:sp>
        <p:nvSpPr>
          <p:cNvPr id="15" name="Text 12"/>
          <p:cNvSpPr/>
          <p:nvPr/>
        </p:nvSpPr>
        <p:spPr>
          <a:xfrm>
            <a:off x="7102277" y="6430764"/>
            <a:ext cx="385465" cy="2117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>
              <a:lnSpc>
                <a:spcPts val="1667"/>
              </a:lnSpc>
            </a:pPr>
            <a:r>
              <a:rPr lang="en-US" sz="1042" dirty="0">
                <a:solidFill>
                  <a:srgbClr val="40404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23</a:t>
            </a:r>
            <a:endParaRPr lang="en-US" sz="1042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53653" y="635000"/>
            <a:ext cx="6857107" cy="3793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958"/>
              </a:lnSpc>
            </a:pPr>
            <a:r>
              <a:rPr lang="en-US" sz="2375" b="1" dirty="0">
                <a:solidFill>
                  <a:srgbClr val="0034D9"/>
                </a:solidFill>
                <a:latin typeface="Josefin Sans Bold" pitchFamily="34" charset="0"/>
                <a:ea typeface="Josefin Sans Bold" pitchFamily="34" charset="-122"/>
                <a:cs typeface="Josefin Sans Bold" pitchFamily="34" charset="-120"/>
              </a:rPr>
              <a:t>Pilar 3: Colaboración Radical (Adiós a los Silos)</a:t>
            </a:r>
            <a:endParaRPr lang="en-US" sz="2375" dirty="0"/>
          </a:p>
        </p:txBody>
      </p:sp>
      <p:sp>
        <p:nvSpPr>
          <p:cNvPr id="3" name="Text 1"/>
          <p:cNvSpPr/>
          <p:nvPr/>
        </p:nvSpPr>
        <p:spPr>
          <a:xfrm>
            <a:off x="653654" y="1257102"/>
            <a:ext cx="10884694" cy="1942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500"/>
              </a:lnSpc>
            </a:pPr>
            <a:r>
              <a:rPr lang="en-US" sz="917" dirty="0">
                <a:solidFill>
                  <a:srgbClr val="40404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Los problemas digitales son complejos y no respetan organigramas.</a:t>
            </a:r>
            <a:endParaRPr lang="en-US" sz="917" dirty="0"/>
          </a:p>
        </p:txBody>
      </p:sp>
      <p:sp>
        <p:nvSpPr>
          <p:cNvPr id="4" name="Text 2"/>
          <p:cNvSpPr/>
          <p:nvPr/>
        </p:nvSpPr>
        <p:spPr>
          <a:xfrm>
            <a:off x="653654" y="1709242"/>
            <a:ext cx="2266454" cy="2275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792"/>
              </a:lnSpc>
            </a:pPr>
            <a:r>
              <a:rPr lang="en-US" sz="1417" b="1" dirty="0">
                <a:solidFill>
                  <a:srgbClr val="0034D9"/>
                </a:solidFill>
                <a:latin typeface="Josefin Sans Bold" pitchFamily="34" charset="0"/>
                <a:ea typeface="Josefin Sans Bold" pitchFamily="34" charset="-122"/>
                <a:cs typeface="Josefin Sans Bold" pitchFamily="34" charset="-120"/>
              </a:rPr>
              <a:t>Modelo Tradicional (Silos)</a:t>
            </a:r>
            <a:endParaRPr lang="en-US" sz="1417" dirty="0"/>
          </a:p>
        </p:txBody>
      </p:sp>
      <p:sp>
        <p:nvSpPr>
          <p:cNvPr id="5" name="Text 3"/>
          <p:cNvSpPr/>
          <p:nvPr/>
        </p:nvSpPr>
        <p:spPr>
          <a:xfrm>
            <a:off x="653654" y="2058094"/>
            <a:ext cx="5294313" cy="1942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500"/>
              </a:lnSpc>
            </a:pPr>
            <a:r>
              <a:rPr lang="en-US" sz="917" dirty="0">
                <a:solidFill>
                  <a:srgbClr val="40404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Marketing | Ventas | TI | Operaciones</a:t>
            </a:r>
            <a:endParaRPr lang="en-US" sz="917" dirty="0"/>
          </a:p>
        </p:txBody>
      </p:sp>
      <p:sp>
        <p:nvSpPr>
          <p:cNvPr id="6" name="Text 4"/>
          <p:cNvSpPr/>
          <p:nvPr/>
        </p:nvSpPr>
        <p:spPr>
          <a:xfrm>
            <a:off x="653654" y="2361605"/>
            <a:ext cx="5294313" cy="1942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500"/>
              </a:lnSpc>
            </a:pPr>
            <a:r>
              <a:rPr lang="en-US" sz="917" dirty="0">
                <a:solidFill>
                  <a:srgbClr val="40404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Pasan el trabajo "por encima de la pared". Cada área optimiza su parte sin ver el todo.</a:t>
            </a:r>
            <a:endParaRPr lang="en-US" sz="917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654" y="2692400"/>
            <a:ext cx="3441303" cy="3441303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6250385" y="1709242"/>
            <a:ext cx="3845024" cy="2275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792"/>
              </a:lnSpc>
            </a:pPr>
            <a:r>
              <a:rPr lang="en-US" sz="1417" b="1" dirty="0">
                <a:solidFill>
                  <a:srgbClr val="0034D9"/>
                </a:solidFill>
                <a:latin typeface="Josefin Sans Bold" pitchFamily="34" charset="0"/>
                <a:ea typeface="Josefin Sans Bold" pitchFamily="34" charset="-122"/>
                <a:cs typeface="Josefin Sans Bold" pitchFamily="34" charset="-120"/>
              </a:rPr>
              <a:t>Modelo Digital (Equipos Multidisciplinarios)</a:t>
            </a:r>
            <a:endParaRPr lang="en-US" sz="1417" dirty="0"/>
          </a:p>
        </p:txBody>
      </p:sp>
      <p:sp>
        <p:nvSpPr>
          <p:cNvPr id="9" name="Text 6"/>
          <p:cNvSpPr/>
          <p:nvPr/>
        </p:nvSpPr>
        <p:spPr>
          <a:xfrm>
            <a:off x="6250384" y="2058094"/>
            <a:ext cx="5294313" cy="1942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500"/>
              </a:lnSpc>
            </a:pPr>
            <a:r>
              <a:rPr lang="en-US" sz="917" dirty="0">
                <a:solidFill>
                  <a:srgbClr val="40404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Equipos autónomos (Squads) con objetivo común</a:t>
            </a:r>
            <a:endParaRPr lang="en-US" sz="917" dirty="0"/>
          </a:p>
        </p:txBody>
      </p:sp>
      <p:sp>
        <p:nvSpPr>
          <p:cNvPr id="10" name="Text 7"/>
          <p:cNvSpPr/>
          <p:nvPr/>
        </p:nvSpPr>
        <p:spPr>
          <a:xfrm>
            <a:off x="6250384" y="2361605"/>
            <a:ext cx="5294313" cy="1942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500"/>
              </a:lnSpc>
            </a:pPr>
            <a:r>
              <a:rPr lang="en-US" sz="917" dirty="0">
                <a:solidFill>
                  <a:srgbClr val="40404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Compuestos por gente de negocio, TI, diseño, datos trabajando juntos.</a:t>
            </a:r>
            <a:endParaRPr lang="en-US" sz="917" dirty="0"/>
          </a:p>
        </p:txBody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0384" y="2692400"/>
            <a:ext cx="3441303" cy="3441303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11663164" y="6483152"/>
            <a:ext cx="398165" cy="2091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>
              <a:lnSpc>
                <a:spcPts val="1625"/>
              </a:lnSpc>
            </a:pPr>
            <a:r>
              <a:rPr lang="en-US" sz="1000" dirty="0">
                <a:solidFill>
                  <a:srgbClr val="40404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24</a:t>
            </a:r>
            <a:endParaRPr lang="en-US" sz="100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57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233492" y="1349871"/>
            <a:ext cx="6297018" cy="7679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000"/>
              </a:lnSpc>
            </a:pPr>
            <a:r>
              <a:rPr lang="en-US" sz="2417" b="1" dirty="0">
                <a:solidFill>
                  <a:srgbClr val="0034D9"/>
                </a:solidFill>
                <a:latin typeface="Josefin Sans Bold" pitchFamily="34" charset="0"/>
                <a:ea typeface="Josefin Sans Bold" pitchFamily="34" charset="-122"/>
                <a:cs typeface="Josefin Sans Bold" pitchFamily="34" charset="-120"/>
              </a:rPr>
              <a:t>Pilar 4: Toma de Decisiones Basada en Datos (Data-Driven)</a:t>
            </a:r>
            <a:endParaRPr lang="en-US" sz="2417" dirty="0"/>
          </a:p>
        </p:txBody>
      </p:sp>
      <p:sp>
        <p:nvSpPr>
          <p:cNvPr id="4" name="Text 1"/>
          <p:cNvSpPr/>
          <p:nvPr/>
        </p:nvSpPr>
        <p:spPr>
          <a:xfrm>
            <a:off x="5233492" y="2302074"/>
            <a:ext cx="6297018" cy="196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542"/>
              </a:lnSpc>
            </a:pPr>
            <a:r>
              <a:rPr lang="en-US" sz="958" dirty="0">
                <a:solidFill>
                  <a:srgbClr val="40404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Pasar del </a:t>
            </a:r>
            <a:r>
              <a:rPr lang="en-US" sz="958" b="1" dirty="0">
                <a:solidFill>
                  <a:srgbClr val="40404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"HIPPO"</a:t>
            </a:r>
            <a:r>
              <a:rPr lang="en-US" sz="958" dirty="0">
                <a:solidFill>
                  <a:srgbClr val="40404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 (Highest Paid Person's Opinion) a </a:t>
            </a:r>
            <a:r>
              <a:rPr lang="en-US" sz="958" b="1" dirty="0">
                <a:solidFill>
                  <a:srgbClr val="40404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"los datos sugieren que..."</a:t>
            </a:r>
            <a:endParaRPr lang="en-US" sz="958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3492" y="2636739"/>
            <a:ext cx="614263" cy="737096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5970587" y="2759571"/>
            <a:ext cx="1535807" cy="1919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500"/>
              </a:lnSpc>
            </a:pPr>
            <a:r>
              <a:rPr lang="en-US" sz="1208" b="1" dirty="0">
                <a:solidFill>
                  <a:srgbClr val="404040"/>
                </a:solidFill>
                <a:latin typeface="Josefin Sans Bold" pitchFamily="34" charset="0"/>
                <a:ea typeface="Josefin Sans Bold" pitchFamily="34" charset="-122"/>
                <a:cs typeface="Josefin Sans Bold" pitchFamily="34" charset="-120"/>
              </a:rPr>
              <a:t>Datos Centralizados</a:t>
            </a:r>
            <a:endParaRPr lang="en-US" sz="1208" dirty="0"/>
          </a:p>
        </p:txBody>
      </p:sp>
      <p:sp>
        <p:nvSpPr>
          <p:cNvPr id="7" name="Text 3"/>
          <p:cNvSpPr/>
          <p:nvPr/>
        </p:nvSpPr>
        <p:spPr>
          <a:xfrm>
            <a:off x="5970588" y="3025180"/>
            <a:ext cx="5559921" cy="196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542"/>
              </a:lnSpc>
            </a:pPr>
            <a:r>
              <a:rPr lang="en-US" sz="958" dirty="0">
                <a:solidFill>
                  <a:srgbClr val="40404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Solo gerencia tiene acceso</a:t>
            </a:r>
            <a:endParaRPr lang="en-US" sz="958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3492" y="3373835"/>
            <a:ext cx="614263" cy="737096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970587" y="3496668"/>
            <a:ext cx="1935857" cy="1919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500"/>
              </a:lnSpc>
            </a:pPr>
            <a:r>
              <a:rPr lang="en-US" sz="1208" b="1" dirty="0">
                <a:solidFill>
                  <a:srgbClr val="404040"/>
                </a:solidFill>
                <a:latin typeface="Josefin Sans Bold" pitchFamily="34" charset="0"/>
                <a:ea typeface="Josefin Sans Bold" pitchFamily="34" charset="-122"/>
                <a:cs typeface="Josefin Sans Bold" pitchFamily="34" charset="-120"/>
              </a:rPr>
              <a:t>Democratización de Datos</a:t>
            </a:r>
            <a:endParaRPr lang="en-US" sz="1208" dirty="0"/>
          </a:p>
        </p:txBody>
      </p:sp>
      <p:sp>
        <p:nvSpPr>
          <p:cNvPr id="10" name="Text 5"/>
          <p:cNvSpPr/>
          <p:nvPr/>
        </p:nvSpPr>
        <p:spPr>
          <a:xfrm>
            <a:off x="5970588" y="3762276"/>
            <a:ext cx="5559921" cy="196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542"/>
              </a:lnSpc>
            </a:pPr>
            <a:r>
              <a:rPr lang="en-US" sz="958" dirty="0">
                <a:solidFill>
                  <a:srgbClr val="40404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Dashboards accesibles y entendibles para todos</a:t>
            </a:r>
            <a:endParaRPr lang="en-US" sz="958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33492" y="4110931"/>
            <a:ext cx="614263" cy="737096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5970587" y="4233764"/>
            <a:ext cx="1535807" cy="1919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500"/>
              </a:lnSpc>
            </a:pPr>
            <a:r>
              <a:rPr lang="en-US" sz="1208" b="1" dirty="0">
                <a:solidFill>
                  <a:srgbClr val="404040"/>
                </a:solidFill>
                <a:latin typeface="Josefin Sans Bold" pitchFamily="34" charset="0"/>
                <a:ea typeface="Josefin Sans Bold" pitchFamily="34" charset="-122"/>
                <a:cs typeface="Josefin Sans Bold" pitchFamily="34" charset="-120"/>
              </a:rPr>
              <a:t>Decisiones Diarias</a:t>
            </a:r>
            <a:endParaRPr lang="en-US" sz="1208" dirty="0"/>
          </a:p>
        </p:txBody>
      </p:sp>
      <p:sp>
        <p:nvSpPr>
          <p:cNvPr id="13" name="Text 7"/>
          <p:cNvSpPr/>
          <p:nvPr/>
        </p:nvSpPr>
        <p:spPr>
          <a:xfrm>
            <a:off x="5970588" y="4499372"/>
            <a:ext cx="5559921" cy="196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542"/>
              </a:lnSpc>
            </a:pPr>
            <a:r>
              <a:rPr lang="en-US" sz="958" dirty="0">
                <a:solidFill>
                  <a:srgbClr val="40404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Usar data básica para decisiones cotidianas</a:t>
            </a:r>
            <a:endParaRPr lang="en-US" sz="958" dirty="0"/>
          </a:p>
        </p:txBody>
      </p:sp>
      <p:sp>
        <p:nvSpPr>
          <p:cNvPr id="14" name="Shape 8"/>
          <p:cNvSpPr/>
          <p:nvPr/>
        </p:nvSpPr>
        <p:spPr>
          <a:xfrm>
            <a:off x="5233492" y="4986239"/>
            <a:ext cx="6297018" cy="521891"/>
          </a:xfrm>
          <a:prstGeom prst="roundRect">
            <a:avLst>
              <a:gd name="adj" fmla="val 9888"/>
            </a:avLst>
          </a:prstGeom>
          <a:solidFill>
            <a:srgbClr val="B3C5FF"/>
          </a:solidFill>
          <a:ln/>
        </p:spPr>
        <p:txBody>
          <a:bodyPr/>
          <a:lstStyle/>
          <a:p>
            <a:endParaRPr lang="en-CL" sz="150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56324" y="5165527"/>
            <a:ext cx="153492" cy="122833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5632649" y="5139730"/>
            <a:ext cx="5775028" cy="196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542"/>
              </a:lnSpc>
            </a:pPr>
            <a:r>
              <a:rPr lang="en-US" sz="958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No se trata (aún) de Analytics Avanzado, sino de usar la data </a:t>
            </a:r>
            <a:r>
              <a:rPr lang="en-US" sz="958" b="1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básica</a:t>
            </a:r>
            <a:r>
              <a:rPr lang="en-US" sz="958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 para decisiones diarias informadas.</a:t>
            </a:r>
            <a:endParaRPr lang="en-US" sz="958" dirty="0"/>
          </a:p>
        </p:txBody>
      </p:sp>
      <p:sp>
        <p:nvSpPr>
          <p:cNvPr id="17" name="Text 10"/>
          <p:cNvSpPr/>
          <p:nvPr/>
        </p:nvSpPr>
        <p:spPr>
          <a:xfrm>
            <a:off x="11656814" y="6430764"/>
            <a:ext cx="402928" cy="2117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>
              <a:lnSpc>
                <a:spcPts val="1667"/>
              </a:lnSpc>
            </a:pPr>
            <a:r>
              <a:rPr lang="en-US" sz="1042" dirty="0">
                <a:solidFill>
                  <a:srgbClr val="40404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25</a:t>
            </a:r>
            <a:endParaRPr lang="en-US" sz="1042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26170" y="757039"/>
            <a:ext cx="10414496" cy="5590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375"/>
              </a:lnSpc>
            </a:pPr>
            <a:r>
              <a:rPr lang="en-US" sz="3500" b="1" dirty="0">
                <a:solidFill>
                  <a:srgbClr val="0034D9"/>
                </a:solidFill>
                <a:latin typeface="Josefin Sans Bold" pitchFamily="34" charset="0"/>
                <a:ea typeface="Josefin Sans Bold" pitchFamily="34" charset="-122"/>
                <a:cs typeface="Josefin Sans Bold" pitchFamily="34" charset="-120"/>
              </a:rPr>
              <a:t>Pilar 5: Experimentación y Seguridad Psicológica</a:t>
            </a:r>
            <a:endParaRPr lang="en-US" sz="35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169" y="1785640"/>
            <a:ext cx="4114007" cy="411400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182890" y="1745357"/>
            <a:ext cx="6389192" cy="2861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50"/>
              </a:lnSpc>
            </a:pPr>
            <a:r>
              <a:rPr lang="en-US" sz="1375" dirty="0">
                <a:solidFill>
                  <a:srgbClr val="40404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Si no hay innovación, es porque hay </a:t>
            </a:r>
            <a:r>
              <a:rPr lang="en-US" sz="1375" b="1" dirty="0">
                <a:solidFill>
                  <a:srgbClr val="40404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miedo al fracaso</a:t>
            </a:r>
            <a:r>
              <a:rPr lang="en-US" sz="1375" dirty="0">
                <a:solidFill>
                  <a:srgbClr val="40404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.</a:t>
            </a:r>
            <a:endParaRPr lang="en-US" sz="1375" dirty="0"/>
          </a:p>
        </p:txBody>
      </p:sp>
      <p:sp>
        <p:nvSpPr>
          <p:cNvPr id="5" name="Text 2"/>
          <p:cNvSpPr/>
          <p:nvPr/>
        </p:nvSpPr>
        <p:spPr>
          <a:xfrm>
            <a:off x="5182890" y="2210396"/>
            <a:ext cx="2391867" cy="2794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167"/>
              </a:lnSpc>
            </a:pPr>
            <a:r>
              <a:rPr lang="en-US" sz="1750" b="1" dirty="0">
                <a:solidFill>
                  <a:srgbClr val="0034D9"/>
                </a:solidFill>
                <a:latin typeface="Josefin Sans Bold" pitchFamily="34" charset="0"/>
                <a:ea typeface="Josefin Sans Bold" pitchFamily="34" charset="-122"/>
                <a:cs typeface="Josefin Sans Bold" pitchFamily="34" charset="-120"/>
              </a:rPr>
              <a:t>Seguridad Psicológica: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5182890" y="2668786"/>
            <a:ext cx="6389192" cy="5722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250"/>
              </a:lnSpc>
            </a:pPr>
            <a:r>
              <a:rPr lang="en-US" sz="1375" dirty="0">
                <a:solidFill>
                  <a:srgbClr val="40404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La confianza de que uno no será castigado o humillado por hablar, proponer ideas, o </a:t>
            </a:r>
            <a:r>
              <a:rPr lang="en-US" sz="1375" i="1" dirty="0">
                <a:solidFill>
                  <a:srgbClr val="40404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fallar</a:t>
            </a:r>
            <a:r>
              <a:rPr lang="en-US" sz="1375" dirty="0">
                <a:solidFill>
                  <a:srgbClr val="40404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.</a:t>
            </a:r>
            <a:endParaRPr lang="en-US" sz="1375" dirty="0"/>
          </a:p>
        </p:txBody>
      </p:sp>
      <p:sp>
        <p:nvSpPr>
          <p:cNvPr id="7" name="Text 4"/>
          <p:cNvSpPr/>
          <p:nvPr/>
        </p:nvSpPr>
        <p:spPr>
          <a:xfrm>
            <a:off x="5182890" y="3402012"/>
            <a:ext cx="6389192" cy="2861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250"/>
              </a:lnSpc>
              <a:buSzPct val="100000"/>
              <a:buChar char="•"/>
            </a:pPr>
            <a:r>
              <a:rPr lang="en-US" sz="1375" dirty="0">
                <a:solidFill>
                  <a:srgbClr val="40404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Se premia el </a:t>
            </a:r>
            <a:r>
              <a:rPr lang="en-US" sz="1375" dirty="0">
                <a:solidFill>
                  <a:srgbClr val="FFFFFF"/>
                </a:solidFill>
                <a:highlight>
                  <a:srgbClr val="0134D9"/>
                </a:highlight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aprendizaje</a:t>
            </a:r>
            <a:r>
              <a:rPr lang="en-US" sz="1375" dirty="0">
                <a:solidFill>
                  <a:srgbClr val="40404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 del fallo, no el fallo en sí</a:t>
            </a:r>
            <a:endParaRPr lang="en-US" sz="1375" dirty="0"/>
          </a:p>
        </p:txBody>
      </p:sp>
      <p:sp>
        <p:nvSpPr>
          <p:cNvPr id="8" name="Text 5"/>
          <p:cNvSpPr/>
          <p:nvPr/>
        </p:nvSpPr>
        <p:spPr>
          <a:xfrm>
            <a:off x="5182890" y="3750767"/>
            <a:ext cx="6389192" cy="2861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250"/>
              </a:lnSpc>
              <a:buSzPct val="100000"/>
              <a:buChar char="•"/>
            </a:pPr>
            <a:r>
              <a:rPr lang="en-US" sz="1375" dirty="0">
                <a:solidFill>
                  <a:srgbClr val="40404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Se busca "fallar rápido, barato y controladamente"</a:t>
            </a:r>
            <a:endParaRPr lang="en-US" sz="1375" dirty="0"/>
          </a:p>
        </p:txBody>
      </p:sp>
      <p:sp>
        <p:nvSpPr>
          <p:cNvPr id="9" name="Text 6"/>
          <p:cNvSpPr/>
          <p:nvPr/>
        </p:nvSpPr>
        <p:spPr>
          <a:xfrm>
            <a:off x="5182890" y="4099520"/>
            <a:ext cx="6389192" cy="2861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250"/>
              </a:lnSpc>
              <a:buSzPct val="100000"/>
              <a:buChar char="•"/>
            </a:pPr>
            <a:r>
              <a:rPr lang="en-US" sz="1375" dirty="0">
                <a:solidFill>
                  <a:srgbClr val="40404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Pruebas A/B y experimentos son la norma</a:t>
            </a:r>
            <a:endParaRPr lang="en-US" sz="1375" dirty="0"/>
          </a:p>
        </p:txBody>
      </p:sp>
      <p:sp>
        <p:nvSpPr>
          <p:cNvPr id="10" name="Text 7"/>
          <p:cNvSpPr/>
          <p:nvPr/>
        </p:nvSpPr>
        <p:spPr>
          <a:xfrm>
            <a:off x="11766253" y="6453684"/>
            <a:ext cx="300533" cy="2003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>
              <a:lnSpc>
                <a:spcPts val="1542"/>
              </a:lnSpc>
            </a:pPr>
            <a:r>
              <a:rPr lang="en-US" sz="958" dirty="0">
                <a:solidFill>
                  <a:srgbClr val="40404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26</a:t>
            </a:r>
            <a:endParaRPr lang="en-US" sz="958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0" y="0"/>
            <a:ext cx="457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61492" y="1138337"/>
            <a:ext cx="4094361" cy="3839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000"/>
              </a:lnSpc>
            </a:pPr>
            <a:r>
              <a:rPr lang="en-US" sz="2417" b="1" dirty="0">
                <a:solidFill>
                  <a:srgbClr val="0034D9"/>
                </a:solidFill>
                <a:latin typeface="Josefin Sans Bold" pitchFamily="34" charset="0"/>
                <a:ea typeface="Josefin Sans Bold" pitchFamily="34" charset="-122"/>
                <a:cs typeface="Josefin Sans Bold" pitchFamily="34" charset="-120"/>
              </a:rPr>
              <a:t>El Rol del Liderazgo Digital</a:t>
            </a:r>
            <a:endParaRPr lang="en-US" sz="2417" dirty="0"/>
          </a:p>
        </p:txBody>
      </p:sp>
      <p:sp>
        <p:nvSpPr>
          <p:cNvPr id="4" name="Text 1"/>
          <p:cNvSpPr/>
          <p:nvPr/>
        </p:nvSpPr>
        <p:spPr>
          <a:xfrm>
            <a:off x="661492" y="1706563"/>
            <a:ext cx="6297018" cy="196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542"/>
              </a:lnSpc>
            </a:pPr>
            <a:r>
              <a:rPr lang="en-US" sz="958" dirty="0">
                <a:solidFill>
                  <a:srgbClr val="40404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El liderazgo es el </a:t>
            </a:r>
            <a:r>
              <a:rPr lang="en-US" sz="958" b="1" dirty="0">
                <a:solidFill>
                  <a:srgbClr val="40404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habilitador</a:t>
            </a:r>
            <a:r>
              <a:rPr lang="en-US" sz="958" dirty="0">
                <a:solidFill>
                  <a:srgbClr val="40404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 (o el </a:t>
            </a:r>
            <a:r>
              <a:rPr lang="en-US" sz="958" b="1" dirty="0">
                <a:solidFill>
                  <a:srgbClr val="40404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bloqueador</a:t>
            </a:r>
            <a:r>
              <a:rPr lang="en-US" sz="958" dirty="0">
                <a:solidFill>
                  <a:srgbClr val="40404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) N°1 de la cultura.</a:t>
            </a:r>
            <a:endParaRPr lang="en-US" sz="958" dirty="0"/>
          </a:p>
        </p:txBody>
      </p:sp>
      <p:sp>
        <p:nvSpPr>
          <p:cNvPr id="5" name="Shape 2"/>
          <p:cNvSpPr/>
          <p:nvPr/>
        </p:nvSpPr>
        <p:spPr>
          <a:xfrm>
            <a:off x="661492" y="2041228"/>
            <a:ext cx="12700" cy="3678436"/>
          </a:xfrm>
          <a:prstGeom prst="roundRect">
            <a:avLst>
              <a:gd name="adj" fmla="val 406325"/>
            </a:avLst>
          </a:prstGeom>
          <a:solidFill>
            <a:srgbClr val="B2BEE5"/>
          </a:solidFill>
          <a:ln/>
        </p:spPr>
        <p:txBody>
          <a:bodyPr/>
          <a:lstStyle/>
          <a:p>
            <a:endParaRPr lang="en-CL" sz="1500"/>
          </a:p>
        </p:txBody>
      </p:sp>
      <p:sp>
        <p:nvSpPr>
          <p:cNvPr id="6" name="Shape 3"/>
          <p:cNvSpPr/>
          <p:nvPr/>
        </p:nvSpPr>
        <p:spPr>
          <a:xfrm>
            <a:off x="674192" y="2041228"/>
            <a:ext cx="6297018" cy="1716385"/>
          </a:xfrm>
          <a:prstGeom prst="rect">
            <a:avLst/>
          </a:prstGeom>
          <a:solidFill>
            <a:srgbClr val="CCD8FF"/>
          </a:solidFill>
          <a:ln w="7620">
            <a:solidFill>
              <a:srgbClr val="B2BEE5"/>
            </a:solidFill>
            <a:prstDash val="solid"/>
          </a:ln>
        </p:spPr>
        <p:txBody>
          <a:bodyPr/>
          <a:lstStyle/>
          <a:p>
            <a:endParaRPr lang="en-CL" sz="1500"/>
          </a:p>
        </p:txBody>
      </p:sp>
      <p:sp>
        <p:nvSpPr>
          <p:cNvPr id="7" name="Text 4"/>
          <p:cNvSpPr/>
          <p:nvPr/>
        </p:nvSpPr>
        <p:spPr>
          <a:xfrm>
            <a:off x="797024" y="2170410"/>
            <a:ext cx="2055912" cy="230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792"/>
              </a:lnSpc>
            </a:pPr>
            <a:r>
              <a:rPr lang="en-US" sz="1417" b="1" dirty="0">
                <a:solidFill>
                  <a:srgbClr val="404040"/>
                </a:solidFill>
                <a:latin typeface="Josefin Sans Bold" pitchFamily="34" charset="0"/>
                <a:ea typeface="Josefin Sans Bold" pitchFamily="34" charset="-122"/>
                <a:cs typeface="Josefin Sans Bold" pitchFamily="34" charset="-120"/>
              </a:rPr>
              <a:t>Líder Tradicional (Jefe)</a:t>
            </a:r>
            <a:endParaRPr lang="en-US" sz="1417" dirty="0"/>
          </a:p>
        </p:txBody>
      </p:sp>
      <p:sp>
        <p:nvSpPr>
          <p:cNvPr id="8" name="Text 5"/>
          <p:cNvSpPr/>
          <p:nvPr/>
        </p:nvSpPr>
        <p:spPr>
          <a:xfrm>
            <a:off x="797024" y="2474318"/>
            <a:ext cx="6045002" cy="196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1542"/>
              </a:lnSpc>
              <a:buSzPct val="100000"/>
              <a:buChar char="•"/>
            </a:pPr>
            <a:r>
              <a:rPr lang="en-US" sz="958" dirty="0">
                <a:solidFill>
                  <a:srgbClr val="40404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Da órdenes y controla</a:t>
            </a:r>
            <a:endParaRPr lang="en-US" sz="958" dirty="0"/>
          </a:p>
        </p:txBody>
      </p:sp>
      <p:sp>
        <p:nvSpPr>
          <p:cNvPr id="9" name="Text 6"/>
          <p:cNvSpPr/>
          <p:nvPr/>
        </p:nvSpPr>
        <p:spPr>
          <a:xfrm>
            <a:off x="797024" y="2713732"/>
            <a:ext cx="6045002" cy="196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1542"/>
              </a:lnSpc>
              <a:buSzPct val="100000"/>
              <a:buChar char="•"/>
            </a:pPr>
            <a:r>
              <a:rPr lang="en-US" sz="958" dirty="0">
                <a:solidFill>
                  <a:srgbClr val="40404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Centraliza la información</a:t>
            </a:r>
            <a:endParaRPr lang="en-US" sz="958" dirty="0"/>
          </a:p>
        </p:txBody>
      </p:sp>
      <p:sp>
        <p:nvSpPr>
          <p:cNvPr id="10" name="Text 7"/>
          <p:cNvSpPr/>
          <p:nvPr/>
        </p:nvSpPr>
        <p:spPr>
          <a:xfrm>
            <a:off x="797024" y="2953147"/>
            <a:ext cx="6045002" cy="196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1542"/>
              </a:lnSpc>
              <a:buSzPct val="100000"/>
              <a:buChar char="•"/>
            </a:pPr>
            <a:r>
              <a:rPr lang="en-US" sz="958" dirty="0">
                <a:solidFill>
                  <a:srgbClr val="40404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Castiga el error</a:t>
            </a:r>
            <a:endParaRPr lang="en-US" sz="958" dirty="0"/>
          </a:p>
        </p:txBody>
      </p:sp>
      <p:sp>
        <p:nvSpPr>
          <p:cNvPr id="11" name="Text 8"/>
          <p:cNvSpPr/>
          <p:nvPr/>
        </p:nvSpPr>
        <p:spPr>
          <a:xfrm>
            <a:off x="797024" y="3192562"/>
            <a:ext cx="6045002" cy="196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1542"/>
              </a:lnSpc>
              <a:buSzPct val="100000"/>
              <a:buChar char="•"/>
            </a:pPr>
            <a:r>
              <a:rPr lang="en-US" sz="958" dirty="0">
                <a:solidFill>
                  <a:srgbClr val="40404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Crea y mantiene silos</a:t>
            </a:r>
            <a:endParaRPr lang="en-US" sz="958" dirty="0"/>
          </a:p>
        </p:txBody>
      </p:sp>
      <p:sp>
        <p:nvSpPr>
          <p:cNvPr id="12" name="Text 9"/>
          <p:cNvSpPr/>
          <p:nvPr/>
        </p:nvSpPr>
        <p:spPr>
          <a:xfrm>
            <a:off x="797024" y="3431977"/>
            <a:ext cx="6045002" cy="196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1542"/>
              </a:lnSpc>
              <a:buSzPct val="100000"/>
              <a:buChar char="•"/>
            </a:pPr>
            <a:r>
              <a:rPr lang="en-US" sz="958" dirty="0">
                <a:solidFill>
                  <a:srgbClr val="40404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Foco en jerarquía</a:t>
            </a:r>
            <a:endParaRPr lang="en-US" sz="958" dirty="0"/>
          </a:p>
        </p:txBody>
      </p:sp>
      <p:sp>
        <p:nvSpPr>
          <p:cNvPr id="13" name="Shape 10"/>
          <p:cNvSpPr/>
          <p:nvPr/>
        </p:nvSpPr>
        <p:spPr>
          <a:xfrm>
            <a:off x="674192" y="4003278"/>
            <a:ext cx="6297018" cy="1716385"/>
          </a:xfrm>
          <a:prstGeom prst="rect">
            <a:avLst/>
          </a:prstGeom>
          <a:solidFill>
            <a:srgbClr val="CCD8FF"/>
          </a:solidFill>
          <a:ln w="7620">
            <a:solidFill>
              <a:srgbClr val="B2BEE5"/>
            </a:solidFill>
            <a:prstDash val="solid"/>
          </a:ln>
        </p:spPr>
        <p:txBody>
          <a:bodyPr/>
          <a:lstStyle/>
          <a:p>
            <a:endParaRPr lang="en-CL" sz="1500"/>
          </a:p>
        </p:txBody>
      </p:sp>
      <p:sp>
        <p:nvSpPr>
          <p:cNvPr id="14" name="Text 11"/>
          <p:cNvSpPr/>
          <p:nvPr/>
        </p:nvSpPr>
        <p:spPr>
          <a:xfrm>
            <a:off x="797024" y="4132461"/>
            <a:ext cx="2277368" cy="230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792"/>
              </a:lnSpc>
            </a:pPr>
            <a:r>
              <a:rPr lang="en-US" sz="1417" b="1" dirty="0">
                <a:solidFill>
                  <a:srgbClr val="404040"/>
                </a:solidFill>
                <a:latin typeface="Josefin Sans Bold" pitchFamily="34" charset="0"/>
                <a:ea typeface="Josefin Sans Bold" pitchFamily="34" charset="-122"/>
                <a:cs typeface="Josefin Sans Bold" pitchFamily="34" charset="-120"/>
              </a:rPr>
              <a:t>Líder Digital (Facilitador)</a:t>
            </a:r>
            <a:endParaRPr lang="en-US" sz="1417" dirty="0"/>
          </a:p>
        </p:txBody>
      </p:sp>
      <p:sp>
        <p:nvSpPr>
          <p:cNvPr id="15" name="Text 12"/>
          <p:cNvSpPr/>
          <p:nvPr/>
        </p:nvSpPr>
        <p:spPr>
          <a:xfrm>
            <a:off x="797024" y="4436369"/>
            <a:ext cx="6045002" cy="196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1542"/>
              </a:lnSpc>
              <a:buSzPct val="100000"/>
              <a:buChar char="•"/>
            </a:pPr>
            <a:r>
              <a:rPr lang="en-US" sz="958" dirty="0">
                <a:solidFill>
                  <a:srgbClr val="40404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Comunica visión y el "por qué"</a:t>
            </a:r>
            <a:endParaRPr lang="en-US" sz="958" dirty="0"/>
          </a:p>
        </p:txBody>
      </p:sp>
      <p:sp>
        <p:nvSpPr>
          <p:cNvPr id="16" name="Text 13"/>
          <p:cNvSpPr/>
          <p:nvPr/>
        </p:nvSpPr>
        <p:spPr>
          <a:xfrm>
            <a:off x="797024" y="4675783"/>
            <a:ext cx="6045002" cy="196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1542"/>
              </a:lnSpc>
              <a:buSzPct val="100000"/>
              <a:buChar char="•"/>
            </a:pPr>
            <a:r>
              <a:rPr lang="en-US" sz="958" dirty="0">
                <a:solidFill>
                  <a:srgbClr val="40404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Da autonomía y recursos</a:t>
            </a:r>
            <a:endParaRPr lang="en-US" sz="958" dirty="0"/>
          </a:p>
        </p:txBody>
      </p:sp>
      <p:sp>
        <p:nvSpPr>
          <p:cNvPr id="17" name="Text 14"/>
          <p:cNvSpPr/>
          <p:nvPr/>
        </p:nvSpPr>
        <p:spPr>
          <a:xfrm>
            <a:off x="797024" y="4915198"/>
            <a:ext cx="6045002" cy="196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1542"/>
              </a:lnSpc>
              <a:buSzPct val="100000"/>
              <a:buChar char="•"/>
            </a:pPr>
            <a:r>
              <a:rPr lang="en-US" sz="958" dirty="0">
                <a:solidFill>
                  <a:srgbClr val="40404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Fomenta seguridad psicológica</a:t>
            </a:r>
            <a:endParaRPr lang="en-US" sz="958" dirty="0"/>
          </a:p>
        </p:txBody>
      </p:sp>
      <p:sp>
        <p:nvSpPr>
          <p:cNvPr id="18" name="Text 15"/>
          <p:cNvSpPr/>
          <p:nvPr/>
        </p:nvSpPr>
        <p:spPr>
          <a:xfrm>
            <a:off x="797024" y="5154613"/>
            <a:ext cx="6045002" cy="196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1542"/>
              </a:lnSpc>
              <a:buSzPct val="100000"/>
              <a:buChar char="•"/>
            </a:pPr>
            <a:r>
              <a:rPr lang="en-US" sz="958" dirty="0">
                <a:solidFill>
                  <a:srgbClr val="40404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Conecta equipos</a:t>
            </a:r>
            <a:endParaRPr lang="en-US" sz="958" dirty="0"/>
          </a:p>
        </p:txBody>
      </p:sp>
      <p:sp>
        <p:nvSpPr>
          <p:cNvPr id="19" name="Text 16"/>
          <p:cNvSpPr/>
          <p:nvPr/>
        </p:nvSpPr>
        <p:spPr>
          <a:xfrm>
            <a:off x="797024" y="5394028"/>
            <a:ext cx="6045002" cy="196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1542"/>
              </a:lnSpc>
              <a:buSzPct val="100000"/>
              <a:buChar char="•"/>
            </a:pPr>
            <a:r>
              <a:rPr lang="en-US" sz="958" dirty="0">
                <a:solidFill>
                  <a:srgbClr val="40404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Foco en resultados</a:t>
            </a:r>
            <a:endParaRPr lang="en-US" sz="958" dirty="0"/>
          </a:p>
        </p:txBody>
      </p:sp>
      <p:sp>
        <p:nvSpPr>
          <p:cNvPr id="20" name="Text 17"/>
          <p:cNvSpPr/>
          <p:nvPr/>
        </p:nvSpPr>
        <p:spPr>
          <a:xfrm>
            <a:off x="7084814" y="6430764"/>
            <a:ext cx="402928" cy="2117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>
              <a:lnSpc>
                <a:spcPts val="1667"/>
              </a:lnSpc>
            </a:pPr>
            <a:r>
              <a:rPr lang="en-US" sz="1042" dirty="0">
                <a:solidFill>
                  <a:srgbClr val="40404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27</a:t>
            </a:r>
            <a:endParaRPr lang="en-US" sz="1042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0" y="0"/>
            <a:ext cx="457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61492" y="1379439"/>
            <a:ext cx="6297018" cy="7679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000"/>
              </a:lnSpc>
            </a:pPr>
            <a:r>
              <a:rPr lang="en-US" sz="2417" b="1" dirty="0">
                <a:solidFill>
                  <a:srgbClr val="0034D9"/>
                </a:solidFill>
                <a:latin typeface="Josefin Sans Bold" pitchFamily="34" charset="0"/>
                <a:ea typeface="Josefin Sans Bold" pitchFamily="34" charset="-122"/>
                <a:cs typeface="Josefin Sans Bold" pitchFamily="34" charset="-120"/>
              </a:rPr>
              <a:t>Caso de Estudio: La Transformación de Microsoft</a:t>
            </a:r>
            <a:endParaRPr lang="en-US" sz="2417" dirty="0"/>
          </a:p>
        </p:txBody>
      </p:sp>
      <p:sp>
        <p:nvSpPr>
          <p:cNvPr id="4" name="Shape 1"/>
          <p:cNvSpPr/>
          <p:nvPr/>
        </p:nvSpPr>
        <p:spPr>
          <a:xfrm>
            <a:off x="799703" y="2331641"/>
            <a:ext cx="12700" cy="3146822"/>
          </a:xfrm>
          <a:prstGeom prst="roundRect">
            <a:avLst>
              <a:gd name="adj" fmla="val 406325"/>
            </a:avLst>
          </a:prstGeom>
          <a:solidFill>
            <a:srgbClr val="B2BEE5"/>
          </a:solidFill>
          <a:ln/>
        </p:spPr>
        <p:txBody>
          <a:bodyPr/>
          <a:lstStyle/>
          <a:p>
            <a:endParaRPr lang="en-CL" sz="1500"/>
          </a:p>
        </p:txBody>
      </p:sp>
      <p:sp>
        <p:nvSpPr>
          <p:cNvPr id="5" name="Shape 2"/>
          <p:cNvSpPr/>
          <p:nvPr/>
        </p:nvSpPr>
        <p:spPr>
          <a:xfrm>
            <a:off x="925215" y="2463503"/>
            <a:ext cx="368498" cy="12700"/>
          </a:xfrm>
          <a:prstGeom prst="roundRect">
            <a:avLst>
              <a:gd name="adj" fmla="val 406325"/>
            </a:avLst>
          </a:prstGeom>
          <a:solidFill>
            <a:srgbClr val="B2BEE5"/>
          </a:solidFill>
          <a:ln/>
        </p:spPr>
        <p:txBody>
          <a:bodyPr/>
          <a:lstStyle/>
          <a:p>
            <a:endParaRPr lang="en-CL" sz="1500"/>
          </a:p>
        </p:txBody>
      </p:sp>
      <p:sp>
        <p:nvSpPr>
          <p:cNvPr id="6" name="Shape 3"/>
          <p:cNvSpPr/>
          <p:nvPr/>
        </p:nvSpPr>
        <p:spPr>
          <a:xfrm>
            <a:off x="661492" y="2331641"/>
            <a:ext cx="276423" cy="276423"/>
          </a:xfrm>
          <a:prstGeom prst="roundRect">
            <a:avLst>
              <a:gd name="adj" fmla="val 18668"/>
            </a:avLst>
          </a:prstGeom>
          <a:solidFill>
            <a:srgbClr val="CCD8FF"/>
          </a:solidFill>
          <a:ln w="7620">
            <a:solidFill>
              <a:srgbClr val="B2BEE5"/>
            </a:solidFill>
            <a:prstDash val="solid"/>
          </a:ln>
        </p:spPr>
        <p:txBody>
          <a:bodyPr/>
          <a:lstStyle/>
          <a:p>
            <a:endParaRPr lang="en-CL" sz="1500"/>
          </a:p>
        </p:txBody>
      </p:sp>
      <p:sp>
        <p:nvSpPr>
          <p:cNvPr id="7" name="Text 4"/>
          <p:cNvSpPr/>
          <p:nvPr/>
        </p:nvSpPr>
        <p:spPr>
          <a:xfrm>
            <a:off x="707579" y="2354709"/>
            <a:ext cx="184249" cy="230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1417"/>
              </a:lnSpc>
            </a:pPr>
            <a:r>
              <a:rPr lang="en-US" sz="1417" b="1" dirty="0">
                <a:solidFill>
                  <a:srgbClr val="404040"/>
                </a:solidFill>
                <a:latin typeface="Josefin Sans Bold" pitchFamily="34" charset="0"/>
                <a:ea typeface="Josefin Sans Bold" pitchFamily="34" charset="-122"/>
                <a:cs typeface="Josefin Sans Bold" pitchFamily="34" charset="-120"/>
              </a:rPr>
              <a:t>1</a:t>
            </a:r>
            <a:endParaRPr lang="en-US" sz="1417" dirty="0"/>
          </a:p>
        </p:txBody>
      </p:sp>
      <p:sp>
        <p:nvSpPr>
          <p:cNvPr id="8" name="Text 5"/>
          <p:cNvSpPr/>
          <p:nvPr/>
        </p:nvSpPr>
        <p:spPr>
          <a:xfrm>
            <a:off x="1413967" y="2373809"/>
            <a:ext cx="1535807" cy="1919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500"/>
              </a:lnSpc>
            </a:pPr>
            <a:r>
              <a:rPr lang="en-US" sz="1208" b="1" dirty="0">
                <a:solidFill>
                  <a:srgbClr val="404040"/>
                </a:solidFill>
                <a:latin typeface="Josefin Sans Bold" pitchFamily="34" charset="0"/>
                <a:ea typeface="Josefin Sans Bold" pitchFamily="34" charset="-122"/>
                <a:cs typeface="Josefin Sans Bold" pitchFamily="34" charset="-120"/>
              </a:rPr>
              <a:t>Pre-Nadella</a:t>
            </a:r>
            <a:endParaRPr lang="en-US" sz="1208" dirty="0"/>
          </a:p>
        </p:txBody>
      </p:sp>
      <p:sp>
        <p:nvSpPr>
          <p:cNvPr id="9" name="Text 6"/>
          <p:cNvSpPr/>
          <p:nvPr/>
        </p:nvSpPr>
        <p:spPr>
          <a:xfrm>
            <a:off x="1413967" y="2639417"/>
            <a:ext cx="5544543" cy="3929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542"/>
              </a:lnSpc>
            </a:pPr>
            <a:r>
              <a:rPr lang="en-US" sz="958" dirty="0">
                <a:solidFill>
                  <a:srgbClr val="40404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Cultura interna tóxica, ranking de empleados, silos entre Windows y Office, mentalidad fija: "lo sabemos todo"</a:t>
            </a:r>
            <a:endParaRPr lang="en-US" sz="958" dirty="0"/>
          </a:p>
        </p:txBody>
      </p:sp>
      <p:sp>
        <p:nvSpPr>
          <p:cNvPr id="10" name="Shape 7"/>
          <p:cNvSpPr/>
          <p:nvPr/>
        </p:nvSpPr>
        <p:spPr>
          <a:xfrm>
            <a:off x="925215" y="3409851"/>
            <a:ext cx="368498" cy="12700"/>
          </a:xfrm>
          <a:prstGeom prst="roundRect">
            <a:avLst>
              <a:gd name="adj" fmla="val 406325"/>
            </a:avLst>
          </a:prstGeom>
          <a:solidFill>
            <a:srgbClr val="B2BEE5"/>
          </a:solidFill>
          <a:ln/>
        </p:spPr>
        <p:txBody>
          <a:bodyPr/>
          <a:lstStyle/>
          <a:p>
            <a:endParaRPr lang="en-CL" sz="1500"/>
          </a:p>
        </p:txBody>
      </p:sp>
      <p:sp>
        <p:nvSpPr>
          <p:cNvPr id="11" name="Shape 8"/>
          <p:cNvSpPr/>
          <p:nvPr/>
        </p:nvSpPr>
        <p:spPr>
          <a:xfrm>
            <a:off x="661492" y="3277989"/>
            <a:ext cx="276423" cy="276423"/>
          </a:xfrm>
          <a:prstGeom prst="roundRect">
            <a:avLst>
              <a:gd name="adj" fmla="val 18668"/>
            </a:avLst>
          </a:prstGeom>
          <a:solidFill>
            <a:srgbClr val="CCD8FF"/>
          </a:solidFill>
          <a:ln w="7620">
            <a:solidFill>
              <a:srgbClr val="B2BEE5"/>
            </a:solidFill>
            <a:prstDash val="solid"/>
          </a:ln>
        </p:spPr>
        <p:txBody>
          <a:bodyPr/>
          <a:lstStyle/>
          <a:p>
            <a:endParaRPr lang="en-CL" sz="1500"/>
          </a:p>
        </p:txBody>
      </p:sp>
      <p:sp>
        <p:nvSpPr>
          <p:cNvPr id="12" name="Text 9"/>
          <p:cNvSpPr/>
          <p:nvPr/>
        </p:nvSpPr>
        <p:spPr>
          <a:xfrm>
            <a:off x="707579" y="3301057"/>
            <a:ext cx="184249" cy="230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1417"/>
              </a:lnSpc>
            </a:pPr>
            <a:r>
              <a:rPr lang="en-US" sz="1417" b="1" dirty="0">
                <a:solidFill>
                  <a:srgbClr val="404040"/>
                </a:solidFill>
                <a:latin typeface="Josefin Sans Bold" pitchFamily="34" charset="0"/>
                <a:ea typeface="Josefin Sans Bold" pitchFamily="34" charset="-122"/>
                <a:cs typeface="Josefin Sans Bold" pitchFamily="34" charset="-120"/>
              </a:rPr>
              <a:t>2</a:t>
            </a:r>
            <a:endParaRPr lang="en-US" sz="1417" dirty="0"/>
          </a:p>
        </p:txBody>
      </p:sp>
      <p:sp>
        <p:nvSpPr>
          <p:cNvPr id="13" name="Text 10"/>
          <p:cNvSpPr/>
          <p:nvPr/>
        </p:nvSpPr>
        <p:spPr>
          <a:xfrm>
            <a:off x="1413967" y="3320157"/>
            <a:ext cx="1943100" cy="1919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500"/>
              </a:lnSpc>
            </a:pPr>
            <a:r>
              <a:rPr lang="en-US" sz="1208" b="1" dirty="0">
                <a:solidFill>
                  <a:srgbClr val="404040"/>
                </a:solidFill>
                <a:latin typeface="Josefin Sans Bold" pitchFamily="34" charset="0"/>
                <a:ea typeface="Josefin Sans Bold" pitchFamily="34" charset="-122"/>
                <a:cs typeface="Josefin Sans Bold" pitchFamily="34" charset="-120"/>
              </a:rPr>
              <a:t>Satya Nadella CEO (214)</a:t>
            </a:r>
            <a:endParaRPr lang="en-US" sz="1208" dirty="0"/>
          </a:p>
        </p:txBody>
      </p:sp>
      <p:sp>
        <p:nvSpPr>
          <p:cNvPr id="14" name="Text 11"/>
          <p:cNvSpPr/>
          <p:nvPr/>
        </p:nvSpPr>
        <p:spPr>
          <a:xfrm>
            <a:off x="1413967" y="3585766"/>
            <a:ext cx="5544543" cy="196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542"/>
              </a:lnSpc>
            </a:pPr>
            <a:r>
              <a:rPr lang="en-US" sz="958" dirty="0">
                <a:solidFill>
                  <a:srgbClr val="40404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Nueva misión: "Empoderar a cada persona y organización del planeta a lograr más"</a:t>
            </a:r>
            <a:endParaRPr lang="en-US" sz="958" dirty="0"/>
          </a:p>
        </p:txBody>
      </p:sp>
      <p:sp>
        <p:nvSpPr>
          <p:cNvPr id="15" name="Shape 12"/>
          <p:cNvSpPr/>
          <p:nvPr/>
        </p:nvSpPr>
        <p:spPr>
          <a:xfrm>
            <a:off x="925215" y="4159746"/>
            <a:ext cx="368498" cy="12700"/>
          </a:xfrm>
          <a:prstGeom prst="roundRect">
            <a:avLst>
              <a:gd name="adj" fmla="val 406325"/>
            </a:avLst>
          </a:prstGeom>
          <a:solidFill>
            <a:srgbClr val="B2BEE5"/>
          </a:solidFill>
          <a:ln/>
        </p:spPr>
        <p:txBody>
          <a:bodyPr/>
          <a:lstStyle/>
          <a:p>
            <a:endParaRPr lang="en-CL" sz="1500"/>
          </a:p>
        </p:txBody>
      </p:sp>
      <p:sp>
        <p:nvSpPr>
          <p:cNvPr id="16" name="Shape 13"/>
          <p:cNvSpPr/>
          <p:nvPr/>
        </p:nvSpPr>
        <p:spPr>
          <a:xfrm>
            <a:off x="661492" y="4027884"/>
            <a:ext cx="276423" cy="276423"/>
          </a:xfrm>
          <a:prstGeom prst="roundRect">
            <a:avLst>
              <a:gd name="adj" fmla="val 18668"/>
            </a:avLst>
          </a:prstGeom>
          <a:solidFill>
            <a:srgbClr val="CCD8FF"/>
          </a:solidFill>
          <a:ln w="7620">
            <a:solidFill>
              <a:srgbClr val="B2BEE5"/>
            </a:solidFill>
            <a:prstDash val="solid"/>
          </a:ln>
        </p:spPr>
        <p:txBody>
          <a:bodyPr/>
          <a:lstStyle/>
          <a:p>
            <a:endParaRPr lang="en-CL" sz="1500"/>
          </a:p>
        </p:txBody>
      </p:sp>
      <p:sp>
        <p:nvSpPr>
          <p:cNvPr id="17" name="Text 14"/>
          <p:cNvSpPr/>
          <p:nvPr/>
        </p:nvSpPr>
        <p:spPr>
          <a:xfrm>
            <a:off x="707579" y="4050952"/>
            <a:ext cx="184249" cy="230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1417"/>
              </a:lnSpc>
            </a:pPr>
            <a:r>
              <a:rPr lang="en-US" sz="1417" b="1" dirty="0">
                <a:solidFill>
                  <a:srgbClr val="404040"/>
                </a:solidFill>
                <a:latin typeface="Josefin Sans Bold" pitchFamily="34" charset="0"/>
                <a:ea typeface="Josefin Sans Bold" pitchFamily="34" charset="-122"/>
                <a:cs typeface="Josefin Sans Bold" pitchFamily="34" charset="-120"/>
              </a:rPr>
              <a:t>3</a:t>
            </a:r>
            <a:endParaRPr lang="en-US" sz="1417" dirty="0"/>
          </a:p>
        </p:txBody>
      </p:sp>
      <p:sp>
        <p:nvSpPr>
          <p:cNvPr id="18" name="Text 15"/>
          <p:cNvSpPr/>
          <p:nvPr/>
        </p:nvSpPr>
        <p:spPr>
          <a:xfrm>
            <a:off x="1413967" y="4070053"/>
            <a:ext cx="1535807" cy="1919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500"/>
              </a:lnSpc>
            </a:pPr>
            <a:r>
              <a:rPr lang="en-US" sz="1208" b="1" dirty="0">
                <a:solidFill>
                  <a:srgbClr val="404040"/>
                </a:solidFill>
                <a:latin typeface="Josefin Sans Bold" pitchFamily="34" charset="0"/>
                <a:ea typeface="Josefin Sans Bold" pitchFamily="34" charset="-122"/>
                <a:cs typeface="Josefin Sans Bold" pitchFamily="34" charset="-120"/>
              </a:rPr>
              <a:t>Cambio Cultural</a:t>
            </a:r>
            <a:endParaRPr lang="en-US" sz="1208" dirty="0"/>
          </a:p>
        </p:txBody>
      </p:sp>
      <p:sp>
        <p:nvSpPr>
          <p:cNvPr id="19" name="Text 16"/>
          <p:cNvSpPr/>
          <p:nvPr/>
        </p:nvSpPr>
        <p:spPr>
          <a:xfrm>
            <a:off x="1413967" y="4335661"/>
            <a:ext cx="5544543" cy="3929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542"/>
              </a:lnSpc>
            </a:pPr>
            <a:r>
              <a:rPr lang="en-US" sz="958" dirty="0">
                <a:solidFill>
                  <a:srgbClr val="40404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Mentalidad de Crecimiento: de "saberlo todo" a "aprenderlo todo". Office en iPad, adopción de Linux, foco en Azure</a:t>
            </a:r>
            <a:endParaRPr lang="en-US" sz="958" dirty="0"/>
          </a:p>
        </p:txBody>
      </p:sp>
      <p:sp>
        <p:nvSpPr>
          <p:cNvPr id="20" name="Shape 17"/>
          <p:cNvSpPr/>
          <p:nvPr/>
        </p:nvSpPr>
        <p:spPr>
          <a:xfrm>
            <a:off x="925215" y="5106094"/>
            <a:ext cx="368498" cy="12700"/>
          </a:xfrm>
          <a:prstGeom prst="roundRect">
            <a:avLst>
              <a:gd name="adj" fmla="val 406325"/>
            </a:avLst>
          </a:prstGeom>
          <a:solidFill>
            <a:srgbClr val="B2BEE5"/>
          </a:solidFill>
          <a:ln/>
        </p:spPr>
        <p:txBody>
          <a:bodyPr/>
          <a:lstStyle/>
          <a:p>
            <a:endParaRPr lang="en-CL" sz="1500"/>
          </a:p>
        </p:txBody>
      </p:sp>
      <p:sp>
        <p:nvSpPr>
          <p:cNvPr id="21" name="Shape 18"/>
          <p:cNvSpPr/>
          <p:nvPr/>
        </p:nvSpPr>
        <p:spPr>
          <a:xfrm>
            <a:off x="661492" y="4974233"/>
            <a:ext cx="276423" cy="276423"/>
          </a:xfrm>
          <a:prstGeom prst="roundRect">
            <a:avLst>
              <a:gd name="adj" fmla="val 18668"/>
            </a:avLst>
          </a:prstGeom>
          <a:solidFill>
            <a:srgbClr val="CCD8FF"/>
          </a:solidFill>
          <a:ln w="7620">
            <a:solidFill>
              <a:srgbClr val="B2BEE5"/>
            </a:solidFill>
            <a:prstDash val="solid"/>
          </a:ln>
        </p:spPr>
        <p:txBody>
          <a:bodyPr/>
          <a:lstStyle/>
          <a:p>
            <a:endParaRPr lang="en-CL" sz="1500"/>
          </a:p>
        </p:txBody>
      </p:sp>
      <p:sp>
        <p:nvSpPr>
          <p:cNvPr id="22" name="Text 19"/>
          <p:cNvSpPr/>
          <p:nvPr/>
        </p:nvSpPr>
        <p:spPr>
          <a:xfrm>
            <a:off x="707579" y="4997301"/>
            <a:ext cx="184249" cy="230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1417"/>
              </a:lnSpc>
            </a:pPr>
            <a:r>
              <a:rPr lang="en-US" sz="1417" b="1" dirty="0">
                <a:solidFill>
                  <a:srgbClr val="404040"/>
                </a:solidFill>
                <a:latin typeface="Josefin Sans Bold" pitchFamily="34" charset="0"/>
                <a:ea typeface="Josefin Sans Bold" pitchFamily="34" charset="-122"/>
                <a:cs typeface="Josefin Sans Bold" pitchFamily="34" charset="-120"/>
              </a:rPr>
              <a:t>4</a:t>
            </a:r>
            <a:endParaRPr lang="en-US" sz="1417" dirty="0"/>
          </a:p>
        </p:txBody>
      </p:sp>
      <p:sp>
        <p:nvSpPr>
          <p:cNvPr id="23" name="Text 20"/>
          <p:cNvSpPr/>
          <p:nvPr/>
        </p:nvSpPr>
        <p:spPr>
          <a:xfrm>
            <a:off x="1413967" y="5016401"/>
            <a:ext cx="1535807" cy="1919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500"/>
              </a:lnSpc>
            </a:pPr>
            <a:r>
              <a:rPr lang="en-US" sz="1208" b="1" dirty="0">
                <a:solidFill>
                  <a:srgbClr val="404040"/>
                </a:solidFill>
                <a:latin typeface="Josefin Sans Bold" pitchFamily="34" charset="0"/>
                <a:ea typeface="Josefin Sans Bold" pitchFamily="34" charset="-122"/>
                <a:cs typeface="Josefin Sans Bold" pitchFamily="34" charset="-120"/>
              </a:rPr>
              <a:t>Resultado</a:t>
            </a:r>
            <a:endParaRPr lang="en-US" sz="1208" dirty="0"/>
          </a:p>
        </p:txBody>
      </p:sp>
      <p:sp>
        <p:nvSpPr>
          <p:cNvPr id="24" name="Text 21"/>
          <p:cNvSpPr/>
          <p:nvPr/>
        </p:nvSpPr>
        <p:spPr>
          <a:xfrm>
            <a:off x="1413967" y="5282009"/>
            <a:ext cx="5544543" cy="196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542"/>
              </a:lnSpc>
            </a:pPr>
            <a:r>
              <a:rPr lang="en-US" sz="958" dirty="0">
                <a:solidFill>
                  <a:srgbClr val="40404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La cultura cambió primero, el éxito financiero (triplicar valor) vino después</a:t>
            </a:r>
            <a:endParaRPr lang="en-US" sz="958" dirty="0"/>
          </a:p>
        </p:txBody>
      </p:sp>
      <p:sp>
        <p:nvSpPr>
          <p:cNvPr id="25" name="Text 22"/>
          <p:cNvSpPr/>
          <p:nvPr/>
        </p:nvSpPr>
        <p:spPr>
          <a:xfrm>
            <a:off x="7084814" y="6430764"/>
            <a:ext cx="402928" cy="2117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>
              <a:lnSpc>
                <a:spcPts val="1667"/>
              </a:lnSpc>
            </a:pPr>
            <a:r>
              <a:rPr lang="en-US" sz="1042" dirty="0">
                <a:solidFill>
                  <a:srgbClr val="40404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28</a:t>
            </a:r>
            <a:endParaRPr lang="en-US" sz="1042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1492" y="1256606"/>
            <a:ext cx="9433123" cy="590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625"/>
              </a:lnSpc>
            </a:pPr>
            <a:r>
              <a:rPr lang="en-US" sz="3708" b="1" dirty="0">
                <a:solidFill>
                  <a:srgbClr val="0034D9"/>
                </a:solidFill>
                <a:latin typeface="Josefin Sans Bold" pitchFamily="34" charset="0"/>
                <a:ea typeface="Josefin Sans Bold" pitchFamily="34" charset="-122"/>
                <a:cs typeface="Josefin Sans Bold" pitchFamily="34" charset="-120"/>
              </a:rPr>
              <a:t>Barreras Comunes para la Cultura Digital</a:t>
            </a:r>
            <a:endParaRPr lang="en-US" sz="3708" dirty="0"/>
          </a:p>
        </p:txBody>
      </p:sp>
      <p:sp>
        <p:nvSpPr>
          <p:cNvPr id="3" name="Shape 1"/>
          <p:cNvSpPr/>
          <p:nvPr/>
        </p:nvSpPr>
        <p:spPr>
          <a:xfrm>
            <a:off x="661492" y="2225278"/>
            <a:ext cx="3496965" cy="1744762"/>
          </a:xfrm>
          <a:prstGeom prst="roundRect">
            <a:avLst>
              <a:gd name="adj" fmla="val 4550"/>
            </a:avLst>
          </a:prstGeom>
          <a:solidFill>
            <a:srgbClr val="FFFFFF"/>
          </a:solidFill>
          <a:ln w="30480">
            <a:solidFill>
              <a:srgbClr val="B2BEE5"/>
            </a:solidFill>
            <a:prstDash val="solid"/>
          </a:ln>
        </p:spPr>
        <p:txBody>
          <a:bodyPr/>
          <a:lstStyle/>
          <a:p>
            <a:endParaRPr lang="en-CL" sz="1500"/>
          </a:p>
        </p:txBody>
      </p:sp>
      <p:sp>
        <p:nvSpPr>
          <p:cNvPr id="4" name="Text 2"/>
          <p:cNvSpPr/>
          <p:nvPr/>
        </p:nvSpPr>
        <p:spPr>
          <a:xfrm>
            <a:off x="875904" y="2439690"/>
            <a:ext cx="236269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b="1" dirty="0">
                <a:solidFill>
                  <a:srgbClr val="404040"/>
                </a:solidFill>
                <a:latin typeface="Josefin Sans Bold" pitchFamily="34" charset="0"/>
                <a:ea typeface="Josefin Sans Bold" pitchFamily="34" charset="-122"/>
                <a:cs typeface="Josefin Sans Bold" pitchFamily="34" charset="-120"/>
              </a:rPr>
              <a:t>Jerarquías rígidas</a:t>
            </a:r>
            <a:endParaRPr lang="en-US" sz="1833" dirty="0"/>
          </a:p>
        </p:txBody>
      </p:sp>
      <p:sp>
        <p:nvSpPr>
          <p:cNvPr id="5" name="Text 3"/>
          <p:cNvSpPr/>
          <p:nvPr/>
        </p:nvSpPr>
        <p:spPr>
          <a:xfrm>
            <a:off x="875903" y="2848372"/>
            <a:ext cx="3068142" cy="9072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40404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Estructuras burocráticas que impiden la agilidad y ralentizan la toma de decisiones</a:t>
            </a:r>
            <a:endParaRPr lang="en-US" sz="1458" dirty="0"/>
          </a:p>
        </p:txBody>
      </p:sp>
      <p:sp>
        <p:nvSpPr>
          <p:cNvPr id="6" name="Shape 4"/>
          <p:cNvSpPr/>
          <p:nvPr/>
        </p:nvSpPr>
        <p:spPr>
          <a:xfrm>
            <a:off x="4347468" y="2225278"/>
            <a:ext cx="3496965" cy="1744762"/>
          </a:xfrm>
          <a:prstGeom prst="roundRect">
            <a:avLst>
              <a:gd name="adj" fmla="val 4550"/>
            </a:avLst>
          </a:prstGeom>
          <a:solidFill>
            <a:srgbClr val="FFFFFF"/>
          </a:solidFill>
          <a:ln w="30480">
            <a:solidFill>
              <a:srgbClr val="B2BEE5"/>
            </a:solidFill>
            <a:prstDash val="solid"/>
          </a:ln>
        </p:spPr>
        <p:txBody>
          <a:bodyPr/>
          <a:lstStyle/>
          <a:p>
            <a:endParaRPr lang="en-CL" sz="1500"/>
          </a:p>
        </p:txBody>
      </p:sp>
      <p:sp>
        <p:nvSpPr>
          <p:cNvPr id="7" name="Text 5"/>
          <p:cNvSpPr/>
          <p:nvPr/>
        </p:nvSpPr>
        <p:spPr>
          <a:xfrm>
            <a:off x="4561880" y="2439690"/>
            <a:ext cx="236269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b="1" dirty="0">
                <a:solidFill>
                  <a:srgbClr val="404040"/>
                </a:solidFill>
                <a:latin typeface="Josefin Sans Bold" pitchFamily="34" charset="0"/>
                <a:ea typeface="Josefin Sans Bold" pitchFamily="34" charset="-122"/>
                <a:cs typeface="Josefin Sans Bold" pitchFamily="34" charset="-120"/>
              </a:rPr>
              <a:t>KPIs del pasado</a:t>
            </a:r>
            <a:endParaRPr lang="en-US" sz="1833" dirty="0"/>
          </a:p>
        </p:txBody>
      </p:sp>
      <p:sp>
        <p:nvSpPr>
          <p:cNvPr id="8" name="Text 6"/>
          <p:cNvSpPr/>
          <p:nvPr/>
        </p:nvSpPr>
        <p:spPr>
          <a:xfrm>
            <a:off x="4561880" y="2848372"/>
            <a:ext cx="3068142" cy="9072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40404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Sistemas de incentivos que premian el no-riesgo y penalizan la experimentación</a:t>
            </a:r>
            <a:endParaRPr lang="en-US" sz="1458" dirty="0"/>
          </a:p>
        </p:txBody>
      </p:sp>
      <p:sp>
        <p:nvSpPr>
          <p:cNvPr id="9" name="Shape 7"/>
          <p:cNvSpPr/>
          <p:nvPr/>
        </p:nvSpPr>
        <p:spPr>
          <a:xfrm>
            <a:off x="8033444" y="2225278"/>
            <a:ext cx="3496965" cy="1744762"/>
          </a:xfrm>
          <a:prstGeom prst="roundRect">
            <a:avLst>
              <a:gd name="adj" fmla="val 4550"/>
            </a:avLst>
          </a:prstGeom>
          <a:solidFill>
            <a:srgbClr val="FFFFFF"/>
          </a:solidFill>
          <a:ln w="30480">
            <a:solidFill>
              <a:srgbClr val="B2BEE5"/>
            </a:solidFill>
            <a:prstDash val="solid"/>
          </a:ln>
        </p:spPr>
        <p:txBody>
          <a:bodyPr/>
          <a:lstStyle/>
          <a:p>
            <a:endParaRPr lang="en-CL" sz="1500"/>
          </a:p>
        </p:txBody>
      </p:sp>
      <p:sp>
        <p:nvSpPr>
          <p:cNvPr id="10" name="Text 8"/>
          <p:cNvSpPr/>
          <p:nvPr/>
        </p:nvSpPr>
        <p:spPr>
          <a:xfrm>
            <a:off x="8247856" y="2439690"/>
            <a:ext cx="236269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b="1" dirty="0">
                <a:solidFill>
                  <a:srgbClr val="404040"/>
                </a:solidFill>
                <a:latin typeface="Josefin Sans Bold" pitchFamily="34" charset="0"/>
                <a:ea typeface="Josefin Sans Bold" pitchFamily="34" charset="-122"/>
                <a:cs typeface="Josefin Sans Bold" pitchFamily="34" charset="-120"/>
              </a:rPr>
              <a:t>Comando y control</a:t>
            </a:r>
            <a:endParaRPr lang="en-US" sz="1833" dirty="0"/>
          </a:p>
        </p:txBody>
      </p:sp>
      <p:sp>
        <p:nvSpPr>
          <p:cNvPr id="11" name="Text 9"/>
          <p:cNvSpPr/>
          <p:nvPr/>
        </p:nvSpPr>
        <p:spPr>
          <a:xfrm>
            <a:off x="8247856" y="2848372"/>
            <a:ext cx="3068142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40404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Liderazgo autoritario que no delega ni empodera a los equipos</a:t>
            </a:r>
            <a:endParaRPr lang="en-US" sz="1458" dirty="0"/>
          </a:p>
        </p:txBody>
      </p:sp>
      <p:sp>
        <p:nvSpPr>
          <p:cNvPr id="12" name="Shape 10"/>
          <p:cNvSpPr/>
          <p:nvPr/>
        </p:nvSpPr>
        <p:spPr>
          <a:xfrm>
            <a:off x="661492" y="4159052"/>
            <a:ext cx="5339953" cy="1442343"/>
          </a:xfrm>
          <a:prstGeom prst="roundRect">
            <a:avLst>
              <a:gd name="adj" fmla="val 5504"/>
            </a:avLst>
          </a:prstGeom>
          <a:solidFill>
            <a:srgbClr val="FFFFFF"/>
          </a:solidFill>
          <a:ln w="30480">
            <a:solidFill>
              <a:srgbClr val="B2BEE5"/>
            </a:solidFill>
            <a:prstDash val="solid"/>
          </a:ln>
        </p:spPr>
        <p:txBody>
          <a:bodyPr/>
          <a:lstStyle/>
          <a:p>
            <a:endParaRPr lang="en-CL" sz="1500"/>
          </a:p>
        </p:txBody>
      </p:sp>
      <p:sp>
        <p:nvSpPr>
          <p:cNvPr id="13" name="Text 11"/>
          <p:cNvSpPr/>
          <p:nvPr/>
        </p:nvSpPr>
        <p:spPr>
          <a:xfrm>
            <a:off x="875904" y="4373463"/>
            <a:ext cx="236269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b="1" dirty="0">
                <a:solidFill>
                  <a:srgbClr val="404040"/>
                </a:solidFill>
                <a:latin typeface="Josefin Sans Bold" pitchFamily="34" charset="0"/>
                <a:ea typeface="Josefin Sans Bold" pitchFamily="34" charset="-122"/>
                <a:cs typeface="Josefin Sans Bold" pitchFamily="34" charset="-120"/>
              </a:rPr>
              <a:t>Cultura del castigo</a:t>
            </a:r>
            <a:endParaRPr lang="en-US" sz="1833" dirty="0"/>
          </a:p>
        </p:txBody>
      </p:sp>
      <p:sp>
        <p:nvSpPr>
          <p:cNvPr id="14" name="Text 12"/>
          <p:cNvSpPr/>
          <p:nvPr/>
        </p:nvSpPr>
        <p:spPr>
          <a:xfrm>
            <a:off x="875903" y="4782145"/>
            <a:ext cx="4911130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40404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Miedo al fracaso que paraliza la innovación y el aprendizaje</a:t>
            </a:r>
            <a:endParaRPr lang="en-US" sz="1458" dirty="0"/>
          </a:p>
        </p:txBody>
      </p:sp>
      <p:sp>
        <p:nvSpPr>
          <p:cNvPr id="15" name="Shape 13"/>
          <p:cNvSpPr/>
          <p:nvPr/>
        </p:nvSpPr>
        <p:spPr>
          <a:xfrm>
            <a:off x="6190457" y="4159052"/>
            <a:ext cx="5339953" cy="1442343"/>
          </a:xfrm>
          <a:prstGeom prst="roundRect">
            <a:avLst>
              <a:gd name="adj" fmla="val 5504"/>
            </a:avLst>
          </a:prstGeom>
          <a:solidFill>
            <a:srgbClr val="FFFFFF"/>
          </a:solidFill>
          <a:ln w="30480">
            <a:solidFill>
              <a:srgbClr val="B2BEE5"/>
            </a:solidFill>
            <a:prstDash val="solid"/>
          </a:ln>
        </p:spPr>
        <p:txBody>
          <a:bodyPr/>
          <a:lstStyle/>
          <a:p>
            <a:endParaRPr lang="en-CL" sz="1500"/>
          </a:p>
        </p:txBody>
      </p:sp>
      <p:sp>
        <p:nvSpPr>
          <p:cNvPr id="16" name="Text 14"/>
          <p:cNvSpPr/>
          <p:nvPr/>
        </p:nvSpPr>
        <p:spPr>
          <a:xfrm>
            <a:off x="6404869" y="4373463"/>
            <a:ext cx="236269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b="1" dirty="0">
                <a:solidFill>
                  <a:srgbClr val="404040"/>
                </a:solidFill>
                <a:latin typeface="Josefin Sans Bold" pitchFamily="34" charset="0"/>
                <a:ea typeface="Josefin Sans Bold" pitchFamily="34" charset="-122"/>
                <a:cs typeface="Josefin Sans Bold" pitchFamily="34" charset="-120"/>
              </a:rPr>
              <a:t>Silos funcionales</a:t>
            </a:r>
            <a:endParaRPr lang="en-US" sz="1833" dirty="0"/>
          </a:p>
        </p:txBody>
      </p:sp>
      <p:sp>
        <p:nvSpPr>
          <p:cNvPr id="17" name="Text 15"/>
          <p:cNvSpPr/>
          <p:nvPr/>
        </p:nvSpPr>
        <p:spPr>
          <a:xfrm>
            <a:off x="6404868" y="4782145"/>
            <a:ext cx="4911130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40404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Departamentos aislados que no colaboran ni comparten información</a:t>
            </a:r>
            <a:endParaRPr lang="en-US" sz="1458" dirty="0"/>
          </a:p>
        </p:txBody>
      </p:sp>
      <p:sp>
        <p:nvSpPr>
          <p:cNvPr id="18" name="Text 16"/>
          <p:cNvSpPr/>
          <p:nvPr/>
        </p:nvSpPr>
        <p:spPr>
          <a:xfrm>
            <a:off x="11742242" y="6430764"/>
            <a:ext cx="317500" cy="2117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>
              <a:lnSpc>
                <a:spcPts val="1667"/>
              </a:lnSpc>
            </a:pPr>
            <a:r>
              <a:rPr lang="en-US" sz="1042" dirty="0">
                <a:solidFill>
                  <a:srgbClr val="40404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29</a:t>
            </a:r>
            <a:endParaRPr lang="en-US" sz="1042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57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233492" y="1624707"/>
            <a:ext cx="4725492" cy="590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625"/>
              </a:lnSpc>
            </a:pPr>
            <a:r>
              <a:rPr lang="en-US" sz="3708" b="1" dirty="0">
                <a:solidFill>
                  <a:srgbClr val="0034D9"/>
                </a:solidFill>
                <a:latin typeface="Josefin Sans Bold" pitchFamily="34" charset="0"/>
                <a:ea typeface="Josefin Sans Bold" pitchFamily="34" charset="-122"/>
                <a:cs typeface="Josefin Sans Bold" pitchFamily="34" charset="-120"/>
              </a:rPr>
              <a:t>Resumen Módulo 2</a:t>
            </a:r>
            <a:endParaRPr lang="en-US" sz="3708" dirty="0"/>
          </a:p>
        </p:txBody>
      </p:sp>
      <p:sp>
        <p:nvSpPr>
          <p:cNvPr id="4" name="Shape 1"/>
          <p:cNvSpPr/>
          <p:nvPr/>
        </p:nvSpPr>
        <p:spPr>
          <a:xfrm>
            <a:off x="5233492" y="2498825"/>
            <a:ext cx="6297018" cy="2734469"/>
          </a:xfrm>
          <a:prstGeom prst="roundRect">
            <a:avLst>
              <a:gd name="adj" fmla="val 2903"/>
            </a:avLst>
          </a:prstGeom>
          <a:solidFill>
            <a:srgbClr val="CCD8FF"/>
          </a:solidFill>
          <a:ln w="7620">
            <a:solidFill>
              <a:srgbClr val="B2BEE5"/>
            </a:solidFill>
            <a:prstDash val="solid"/>
          </a:ln>
        </p:spPr>
        <p:txBody>
          <a:bodyPr/>
          <a:lstStyle/>
          <a:p>
            <a:endParaRPr lang="en-CL" sz="1500"/>
          </a:p>
        </p:txBody>
      </p:sp>
      <p:sp>
        <p:nvSpPr>
          <p:cNvPr id="5" name="Shape 2"/>
          <p:cNvSpPr/>
          <p:nvPr/>
        </p:nvSpPr>
        <p:spPr>
          <a:xfrm>
            <a:off x="5239842" y="2505174"/>
            <a:ext cx="6284318" cy="680443"/>
          </a:xfrm>
          <a:prstGeom prst="roundRect">
            <a:avLst>
              <a:gd name="adj" fmla="val 11667"/>
            </a:avLst>
          </a:prstGeom>
          <a:solidFill>
            <a:srgbClr val="CCD8FF"/>
          </a:solidFill>
          <a:ln/>
        </p:spPr>
        <p:txBody>
          <a:bodyPr/>
          <a:lstStyle/>
          <a:p>
            <a:endParaRPr lang="en-CL" sz="1500"/>
          </a:p>
        </p:txBody>
      </p:sp>
      <p:sp>
        <p:nvSpPr>
          <p:cNvPr id="6" name="Text 3"/>
          <p:cNvSpPr/>
          <p:nvPr/>
        </p:nvSpPr>
        <p:spPr>
          <a:xfrm>
            <a:off x="5428854" y="2694186"/>
            <a:ext cx="5906294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40404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La cultura es el </a:t>
            </a:r>
            <a:r>
              <a:rPr lang="en-US" sz="1458" b="1" dirty="0">
                <a:solidFill>
                  <a:srgbClr val="40404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habilitador o bloqueador principal</a:t>
            </a:r>
            <a:r>
              <a:rPr lang="en-US" sz="1458" dirty="0">
                <a:solidFill>
                  <a:srgbClr val="40404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 de la TD</a:t>
            </a:r>
            <a:endParaRPr lang="en-US" sz="1458" dirty="0"/>
          </a:p>
        </p:txBody>
      </p:sp>
      <p:sp>
        <p:nvSpPr>
          <p:cNvPr id="7" name="Shape 4"/>
          <p:cNvSpPr/>
          <p:nvPr/>
        </p:nvSpPr>
        <p:spPr>
          <a:xfrm>
            <a:off x="5239842" y="3185617"/>
            <a:ext cx="6284318" cy="680443"/>
          </a:xfrm>
          <a:prstGeom prst="rect">
            <a:avLst/>
          </a:prstGeom>
          <a:solidFill>
            <a:srgbClr val="CCD8FF"/>
          </a:solidFill>
          <a:ln/>
        </p:spPr>
        <p:txBody>
          <a:bodyPr/>
          <a:lstStyle/>
          <a:p>
            <a:endParaRPr lang="en-CL" sz="1500"/>
          </a:p>
        </p:txBody>
      </p:sp>
      <p:sp>
        <p:nvSpPr>
          <p:cNvPr id="8" name="Shape 5"/>
          <p:cNvSpPr/>
          <p:nvPr/>
        </p:nvSpPr>
        <p:spPr>
          <a:xfrm>
            <a:off x="5239842" y="3185617"/>
            <a:ext cx="6284318" cy="25400"/>
          </a:xfrm>
          <a:prstGeom prst="roundRect">
            <a:avLst>
              <a:gd name="adj" fmla="val 312558"/>
            </a:avLst>
          </a:prstGeom>
          <a:solidFill>
            <a:srgbClr val="B2BEE5"/>
          </a:solidFill>
          <a:ln/>
        </p:spPr>
        <p:txBody>
          <a:bodyPr/>
          <a:lstStyle/>
          <a:p>
            <a:endParaRPr lang="en-CL" sz="1500"/>
          </a:p>
        </p:txBody>
      </p:sp>
      <p:sp>
        <p:nvSpPr>
          <p:cNvPr id="9" name="Text 6"/>
          <p:cNvSpPr/>
          <p:nvPr/>
        </p:nvSpPr>
        <p:spPr>
          <a:xfrm>
            <a:off x="5428854" y="3374629"/>
            <a:ext cx="5906294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40404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Se basa en una </a:t>
            </a:r>
            <a:r>
              <a:rPr lang="en-US" sz="1458" b="1" dirty="0">
                <a:solidFill>
                  <a:srgbClr val="40404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Mentalidad de Crecimiento</a:t>
            </a:r>
            <a:r>
              <a:rPr lang="en-US" sz="1458" dirty="0">
                <a:solidFill>
                  <a:srgbClr val="40404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 organizacional</a:t>
            </a:r>
            <a:endParaRPr lang="en-US" sz="1458" dirty="0"/>
          </a:p>
        </p:txBody>
      </p:sp>
      <p:sp>
        <p:nvSpPr>
          <p:cNvPr id="10" name="Shape 7"/>
          <p:cNvSpPr/>
          <p:nvPr/>
        </p:nvSpPr>
        <p:spPr>
          <a:xfrm>
            <a:off x="5239842" y="3866059"/>
            <a:ext cx="6284318" cy="680443"/>
          </a:xfrm>
          <a:prstGeom prst="rect">
            <a:avLst/>
          </a:prstGeom>
          <a:solidFill>
            <a:srgbClr val="CCD8FF"/>
          </a:solidFill>
          <a:ln/>
        </p:spPr>
        <p:txBody>
          <a:bodyPr/>
          <a:lstStyle/>
          <a:p>
            <a:endParaRPr lang="en-CL" sz="1500"/>
          </a:p>
        </p:txBody>
      </p:sp>
      <p:sp>
        <p:nvSpPr>
          <p:cNvPr id="11" name="Shape 8"/>
          <p:cNvSpPr/>
          <p:nvPr/>
        </p:nvSpPr>
        <p:spPr>
          <a:xfrm>
            <a:off x="5239842" y="3866058"/>
            <a:ext cx="6284318" cy="25400"/>
          </a:xfrm>
          <a:prstGeom prst="roundRect">
            <a:avLst>
              <a:gd name="adj" fmla="val 312558"/>
            </a:avLst>
          </a:prstGeom>
          <a:solidFill>
            <a:srgbClr val="B2BEE5"/>
          </a:solidFill>
          <a:ln/>
        </p:spPr>
        <p:txBody>
          <a:bodyPr/>
          <a:lstStyle/>
          <a:p>
            <a:endParaRPr lang="en-CL" sz="1500"/>
          </a:p>
        </p:txBody>
      </p:sp>
      <p:sp>
        <p:nvSpPr>
          <p:cNvPr id="12" name="Text 9"/>
          <p:cNvSpPr/>
          <p:nvPr/>
        </p:nvSpPr>
        <p:spPr>
          <a:xfrm>
            <a:off x="5428854" y="4055071"/>
            <a:ext cx="5906294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b="1" dirty="0">
                <a:solidFill>
                  <a:srgbClr val="40404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5 Pilares:</a:t>
            </a:r>
            <a:r>
              <a:rPr lang="en-US" sz="1458" dirty="0">
                <a:solidFill>
                  <a:srgbClr val="40404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 Agilidad, Cliente, Colaboración, Datos, Experimentación</a:t>
            </a:r>
            <a:endParaRPr lang="en-US" sz="1458" dirty="0"/>
          </a:p>
        </p:txBody>
      </p:sp>
      <p:sp>
        <p:nvSpPr>
          <p:cNvPr id="13" name="Shape 10"/>
          <p:cNvSpPr/>
          <p:nvPr/>
        </p:nvSpPr>
        <p:spPr>
          <a:xfrm>
            <a:off x="5239842" y="4546501"/>
            <a:ext cx="6284318" cy="680443"/>
          </a:xfrm>
          <a:prstGeom prst="rect">
            <a:avLst/>
          </a:prstGeom>
          <a:solidFill>
            <a:srgbClr val="CCD8FF"/>
          </a:solidFill>
          <a:ln/>
        </p:spPr>
        <p:txBody>
          <a:bodyPr/>
          <a:lstStyle/>
          <a:p>
            <a:endParaRPr lang="en-CL" sz="1500"/>
          </a:p>
        </p:txBody>
      </p:sp>
      <p:sp>
        <p:nvSpPr>
          <p:cNvPr id="14" name="Shape 11"/>
          <p:cNvSpPr/>
          <p:nvPr/>
        </p:nvSpPr>
        <p:spPr>
          <a:xfrm>
            <a:off x="5239842" y="4546501"/>
            <a:ext cx="6284318" cy="25400"/>
          </a:xfrm>
          <a:prstGeom prst="roundRect">
            <a:avLst>
              <a:gd name="adj" fmla="val 312558"/>
            </a:avLst>
          </a:prstGeom>
          <a:solidFill>
            <a:srgbClr val="B2BEE5"/>
          </a:solidFill>
          <a:ln/>
        </p:spPr>
        <p:txBody>
          <a:bodyPr/>
          <a:lstStyle/>
          <a:p>
            <a:endParaRPr lang="en-CL" sz="1500"/>
          </a:p>
        </p:txBody>
      </p:sp>
      <p:sp>
        <p:nvSpPr>
          <p:cNvPr id="15" name="Text 12"/>
          <p:cNvSpPr/>
          <p:nvPr/>
        </p:nvSpPr>
        <p:spPr>
          <a:xfrm>
            <a:off x="5428854" y="4735513"/>
            <a:ext cx="5906294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40404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El </a:t>
            </a:r>
            <a:r>
              <a:rPr lang="en-US" sz="1458" b="1" dirty="0">
                <a:solidFill>
                  <a:srgbClr val="40404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Liderazgo</a:t>
            </a:r>
            <a:r>
              <a:rPr lang="en-US" sz="1458" dirty="0">
                <a:solidFill>
                  <a:srgbClr val="40404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 es el factor decisivo para modelar esta cultura</a:t>
            </a:r>
            <a:endParaRPr lang="en-US" sz="1458" dirty="0"/>
          </a:p>
        </p:txBody>
      </p:sp>
      <p:sp>
        <p:nvSpPr>
          <p:cNvPr id="16" name="Text 13"/>
          <p:cNvSpPr/>
          <p:nvPr/>
        </p:nvSpPr>
        <p:spPr>
          <a:xfrm>
            <a:off x="11742242" y="6430764"/>
            <a:ext cx="317500" cy="2117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>
              <a:lnSpc>
                <a:spcPts val="1667"/>
              </a:lnSpc>
            </a:pPr>
            <a:r>
              <a:rPr lang="en-US" sz="1042" dirty="0">
                <a:solidFill>
                  <a:srgbClr val="40404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30</a:t>
            </a:r>
            <a:endParaRPr lang="en-US" sz="1042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57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233492" y="2174479"/>
            <a:ext cx="6138466" cy="590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625"/>
              </a:lnSpc>
            </a:pPr>
            <a:r>
              <a:rPr lang="en-US" sz="3708" b="1" dirty="0">
                <a:solidFill>
                  <a:srgbClr val="0034D9"/>
                </a:solidFill>
                <a:latin typeface="Josefin Sans Bold" pitchFamily="34" charset="0"/>
                <a:ea typeface="Josefin Sans Bold" pitchFamily="34" charset="-122"/>
                <a:cs typeface="Josefin Sans Bold" pitchFamily="34" charset="-120"/>
              </a:rPr>
              <a:t>Objetivo General del Curso</a:t>
            </a:r>
            <a:endParaRPr lang="en-US" sz="3708" dirty="0"/>
          </a:p>
        </p:txBody>
      </p:sp>
      <p:sp>
        <p:nvSpPr>
          <p:cNvPr id="4" name="Text 1"/>
          <p:cNvSpPr/>
          <p:nvPr/>
        </p:nvSpPr>
        <p:spPr>
          <a:xfrm>
            <a:off x="5516960" y="3261221"/>
            <a:ext cx="6013549" cy="12096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40404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Comprender y aplicar los fundamentos de la inteligencia artificial, con foco en inteligencia artificial generativa, los modelos de lenguaje grandes (LLMs) y el analytics avanzado en la transformación organizacional.</a:t>
            </a:r>
            <a:endParaRPr lang="en-US" sz="1458" dirty="0"/>
          </a:p>
        </p:txBody>
      </p:sp>
      <p:sp>
        <p:nvSpPr>
          <p:cNvPr id="5" name="Shape 2"/>
          <p:cNvSpPr/>
          <p:nvPr/>
        </p:nvSpPr>
        <p:spPr>
          <a:xfrm>
            <a:off x="5233492" y="3048595"/>
            <a:ext cx="25400" cy="1634927"/>
          </a:xfrm>
          <a:prstGeom prst="rect">
            <a:avLst/>
          </a:prstGeom>
          <a:solidFill>
            <a:srgbClr val="0134D9"/>
          </a:solidFill>
          <a:ln/>
        </p:spPr>
        <p:txBody>
          <a:bodyPr/>
          <a:lstStyle/>
          <a:p>
            <a:endParaRPr lang="en-CL" sz="1500"/>
          </a:p>
        </p:txBody>
      </p:sp>
      <p:sp>
        <p:nvSpPr>
          <p:cNvPr id="6" name="Text 3"/>
          <p:cNvSpPr/>
          <p:nvPr/>
        </p:nvSpPr>
        <p:spPr>
          <a:xfrm>
            <a:off x="11821617" y="6430764"/>
            <a:ext cx="238125" cy="2117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>
              <a:lnSpc>
                <a:spcPts val="1667"/>
              </a:lnSpc>
            </a:pPr>
            <a:r>
              <a:rPr lang="en-US" sz="1042" dirty="0">
                <a:solidFill>
                  <a:srgbClr val="40404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3</a:t>
            </a:r>
            <a:endParaRPr lang="en-US" sz="1042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57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233492" y="2164953"/>
            <a:ext cx="6297018" cy="17720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3916"/>
              </a:lnSpc>
            </a:pPr>
            <a:r>
              <a:rPr lang="en-US" sz="11125" b="1" dirty="0">
                <a:solidFill>
                  <a:srgbClr val="0034D9"/>
                </a:solidFill>
                <a:latin typeface="Josefin Sans Bold" pitchFamily="34" charset="0"/>
                <a:ea typeface="Josefin Sans Bold" pitchFamily="34" charset="-122"/>
                <a:cs typeface="Josefin Sans Bold" pitchFamily="34" charset="-120"/>
              </a:rPr>
              <a:t>Pausa</a:t>
            </a:r>
            <a:endParaRPr lang="en-US" sz="11125" dirty="0"/>
          </a:p>
        </p:txBody>
      </p:sp>
      <p:sp>
        <p:nvSpPr>
          <p:cNvPr id="4" name="Text 1"/>
          <p:cNvSpPr/>
          <p:nvPr/>
        </p:nvSpPr>
        <p:spPr>
          <a:xfrm>
            <a:off x="5233492" y="4220468"/>
            <a:ext cx="3780433" cy="4724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708"/>
              </a:lnSpc>
            </a:pPr>
            <a:r>
              <a:rPr lang="en-US" sz="2958" b="1" dirty="0">
                <a:solidFill>
                  <a:srgbClr val="0034D9"/>
                </a:solidFill>
                <a:latin typeface="Josefin Sans Bold" pitchFamily="34" charset="0"/>
                <a:ea typeface="Josefin Sans Bold" pitchFamily="34" charset="-122"/>
                <a:cs typeface="Josefin Sans Bold" pitchFamily="34" charset="-120"/>
              </a:rPr>
              <a:t>20 minutos</a:t>
            </a:r>
            <a:endParaRPr lang="en-US" sz="2958" dirty="0"/>
          </a:p>
        </p:txBody>
      </p:sp>
      <p:sp>
        <p:nvSpPr>
          <p:cNvPr id="5" name="Text 2"/>
          <p:cNvSpPr/>
          <p:nvPr/>
        </p:nvSpPr>
        <p:spPr>
          <a:xfrm>
            <a:off x="11742242" y="6430764"/>
            <a:ext cx="317500" cy="2117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>
              <a:lnSpc>
                <a:spcPts val="1667"/>
              </a:lnSpc>
            </a:pPr>
            <a:r>
              <a:rPr lang="en-US" sz="1042" dirty="0">
                <a:solidFill>
                  <a:srgbClr val="40404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31</a:t>
            </a:r>
            <a:endParaRPr lang="en-US" sz="1042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0" y="0"/>
            <a:ext cx="457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61492" y="2105919"/>
            <a:ext cx="6297018" cy="1181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9291"/>
              </a:lnSpc>
            </a:pPr>
            <a:r>
              <a:rPr lang="en-US" sz="7416" b="1" dirty="0">
                <a:solidFill>
                  <a:srgbClr val="0034D9"/>
                </a:solidFill>
                <a:latin typeface="Josefin Sans Bold" pitchFamily="34" charset="0"/>
                <a:ea typeface="Josefin Sans Bold" pitchFamily="34" charset="-122"/>
                <a:cs typeface="Josefin Sans Bold" pitchFamily="34" charset="-120"/>
              </a:rPr>
              <a:t>Módulo 3</a:t>
            </a:r>
            <a:endParaRPr lang="en-US" sz="7416" dirty="0"/>
          </a:p>
        </p:txBody>
      </p:sp>
      <p:sp>
        <p:nvSpPr>
          <p:cNvPr id="4" name="Text 1"/>
          <p:cNvSpPr/>
          <p:nvPr/>
        </p:nvSpPr>
        <p:spPr>
          <a:xfrm>
            <a:off x="661492" y="3570784"/>
            <a:ext cx="6297018" cy="11812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4625"/>
              </a:lnSpc>
            </a:pPr>
            <a:r>
              <a:rPr lang="en-US" sz="3708" b="1" dirty="0">
                <a:solidFill>
                  <a:srgbClr val="0034D9"/>
                </a:solidFill>
                <a:latin typeface="Josefin Sans Bold" pitchFamily="34" charset="0"/>
                <a:ea typeface="Josefin Sans Bold" pitchFamily="34" charset="-122"/>
                <a:cs typeface="Josefin Sans Bold" pitchFamily="34" charset="-120"/>
              </a:rPr>
              <a:t>Práctica: Diagnóstico de la Cultura Digital</a:t>
            </a:r>
            <a:endParaRPr lang="en-US" sz="3708" dirty="0"/>
          </a:p>
        </p:txBody>
      </p:sp>
      <p:sp>
        <p:nvSpPr>
          <p:cNvPr id="5" name="Text 2"/>
          <p:cNvSpPr/>
          <p:nvPr/>
        </p:nvSpPr>
        <p:spPr>
          <a:xfrm>
            <a:off x="7170242" y="6430764"/>
            <a:ext cx="317500" cy="2117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>
              <a:lnSpc>
                <a:spcPts val="1667"/>
              </a:lnSpc>
            </a:pPr>
            <a:r>
              <a:rPr lang="en-US" sz="1042" dirty="0">
                <a:solidFill>
                  <a:srgbClr val="40404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32</a:t>
            </a:r>
            <a:endParaRPr lang="en-US" sz="1042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57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233492" y="892374"/>
            <a:ext cx="5212457" cy="590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625"/>
              </a:lnSpc>
            </a:pPr>
            <a:r>
              <a:rPr lang="en-US" sz="3708" b="1" dirty="0">
                <a:solidFill>
                  <a:srgbClr val="0034D9"/>
                </a:solidFill>
                <a:latin typeface="Josefin Sans Bold" pitchFamily="34" charset="0"/>
                <a:ea typeface="Josefin Sans Bold" pitchFamily="34" charset="-122"/>
                <a:cs typeface="Josefin Sans Bold" pitchFamily="34" charset="-120"/>
              </a:rPr>
              <a:t>Objetivo de la Práctica</a:t>
            </a:r>
            <a:endParaRPr lang="en-US" sz="3708" dirty="0"/>
          </a:p>
        </p:txBody>
      </p:sp>
      <p:sp>
        <p:nvSpPr>
          <p:cNvPr id="4" name="Text 1"/>
          <p:cNvSpPr/>
          <p:nvPr/>
        </p:nvSpPr>
        <p:spPr>
          <a:xfrm>
            <a:off x="5233492" y="1766491"/>
            <a:ext cx="6297018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b="1" dirty="0">
                <a:solidFill>
                  <a:srgbClr val="40404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Duración:</a:t>
            </a:r>
            <a:r>
              <a:rPr lang="en-US" sz="1458" dirty="0">
                <a:solidFill>
                  <a:srgbClr val="40404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 1 hora</a:t>
            </a:r>
            <a:endParaRPr lang="en-US" sz="1458" dirty="0"/>
          </a:p>
        </p:txBody>
      </p:sp>
      <p:sp>
        <p:nvSpPr>
          <p:cNvPr id="5" name="Text 2"/>
          <p:cNvSpPr/>
          <p:nvPr/>
        </p:nvSpPr>
        <p:spPr>
          <a:xfrm>
            <a:off x="5233492" y="2281535"/>
            <a:ext cx="189012" cy="2362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404040"/>
                </a:solidFill>
                <a:latin typeface="Josefin Sans Light" pitchFamily="34" charset="0"/>
                <a:ea typeface="Josefin Sans Light" pitchFamily="34" charset="-122"/>
                <a:cs typeface="Josefin Sans Light" pitchFamily="34" charset="-120"/>
              </a:rPr>
              <a:t>1</a:t>
            </a:r>
            <a:endParaRPr lang="en-US" sz="1458" dirty="0"/>
          </a:p>
        </p:txBody>
      </p:sp>
      <p:sp>
        <p:nvSpPr>
          <p:cNvPr id="6" name="Shape 3"/>
          <p:cNvSpPr/>
          <p:nvPr/>
        </p:nvSpPr>
        <p:spPr>
          <a:xfrm>
            <a:off x="5233492" y="2577406"/>
            <a:ext cx="3053953" cy="25400"/>
          </a:xfrm>
          <a:prstGeom prst="rect">
            <a:avLst/>
          </a:prstGeom>
          <a:solidFill>
            <a:srgbClr val="0134D9"/>
          </a:solidFill>
          <a:ln/>
        </p:spPr>
        <p:txBody>
          <a:bodyPr/>
          <a:lstStyle/>
          <a:p>
            <a:endParaRPr lang="en-CL" sz="1500"/>
          </a:p>
        </p:txBody>
      </p:sp>
      <p:sp>
        <p:nvSpPr>
          <p:cNvPr id="7" name="Text 4"/>
          <p:cNvSpPr/>
          <p:nvPr/>
        </p:nvSpPr>
        <p:spPr>
          <a:xfrm>
            <a:off x="5233492" y="2722662"/>
            <a:ext cx="236269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b="1" dirty="0">
                <a:solidFill>
                  <a:srgbClr val="404040"/>
                </a:solidFill>
                <a:latin typeface="Josefin Sans Bold" pitchFamily="34" charset="0"/>
                <a:ea typeface="Josefin Sans Bold" pitchFamily="34" charset="-122"/>
                <a:cs typeface="Josefin Sans Bold" pitchFamily="34" charset="-120"/>
              </a:rPr>
              <a:t>Objetivo</a:t>
            </a:r>
            <a:endParaRPr lang="en-US" sz="1833" dirty="0"/>
          </a:p>
        </p:txBody>
      </p:sp>
      <p:sp>
        <p:nvSpPr>
          <p:cNvPr id="8" name="Text 5"/>
          <p:cNvSpPr/>
          <p:nvPr/>
        </p:nvSpPr>
        <p:spPr>
          <a:xfrm>
            <a:off x="5233492" y="3131344"/>
            <a:ext cx="3053953" cy="12096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40404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Realizar un auto-diagnóstico rápido de la madurez cultural de su organización o caso de estudio asignado</a:t>
            </a:r>
            <a:endParaRPr lang="en-US" sz="1458" dirty="0"/>
          </a:p>
        </p:txBody>
      </p:sp>
      <p:sp>
        <p:nvSpPr>
          <p:cNvPr id="9" name="Text 6"/>
          <p:cNvSpPr/>
          <p:nvPr/>
        </p:nvSpPr>
        <p:spPr>
          <a:xfrm>
            <a:off x="8476457" y="2281535"/>
            <a:ext cx="189012" cy="2362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404040"/>
                </a:solidFill>
                <a:latin typeface="Josefin Sans Light" pitchFamily="34" charset="0"/>
                <a:ea typeface="Josefin Sans Light" pitchFamily="34" charset="-122"/>
                <a:cs typeface="Josefin Sans Light" pitchFamily="34" charset="-120"/>
              </a:rPr>
              <a:t>2</a:t>
            </a:r>
            <a:endParaRPr lang="en-US" sz="1458" dirty="0"/>
          </a:p>
        </p:txBody>
      </p:sp>
      <p:sp>
        <p:nvSpPr>
          <p:cNvPr id="10" name="Shape 7"/>
          <p:cNvSpPr/>
          <p:nvPr/>
        </p:nvSpPr>
        <p:spPr>
          <a:xfrm>
            <a:off x="8476457" y="2577406"/>
            <a:ext cx="3054053" cy="25400"/>
          </a:xfrm>
          <a:prstGeom prst="rect">
            <a:avLst/>
          </a:prstGeom>
          <a:solidFill>
            <a:srgbClr val="0134D9"/>
          </a:solidFill>
          <a:ln/>
        </p:spPr>
        <p:txBody>
          <a:bodyPr/>
          <a:lstStyle/>
          <a:p>
            <a:endParaRPr lang="en-CL" sz="1500"/>
          </a:p>
        </p:txBody>
      </p:sp>
      <p:sp>
        <p:nvSpPr>
          <p:cNvPr id="11" name="Text 8"/>
          <p:cNvSpPr/>
          <p:nvPr/>
        </p:nvSpPr>
        <p:spPr>
          <a:xfrm>
            <a:off x="8476457" y="2722662"/>
            <a:ext cx="236269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b="1" dirty="0">
                <a:solidFill>
                  <a:srgbClr val="404040"/>
                </a:solidFill>
                <a:latin typeface="Josefin Sans Bold" pitchFamily="34" charset="0"/>
                <a:ea typeface="Josefin Sans Bold" pitchFamily="34" charset="-122"/>
                <a:cs typeface="Josefin Sans Bold" pitchFamily="34" charset="-120"/>
              </a:rPr>
              <a:t>Entregable</a:t>
            </a:r>
            <a:endParaRPr lang="en-US" sz="1833" dirty="0"/>
          </a:p>
        </p:txBody>
      </p:sp>
      <p:sp>
        <p:nvSpPr>
          <p:cNvPr id="12" name="Text 9"/>
          <p:cNvSpPr/>
          <p:nvPr/>
        </p:nvSpPr>
        <p:spPr>
          <a:xfrm>
            <a:off x="8476457" y="3131344"/>
            <a:ext cx="3054053" cy="9072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40404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Identificar las 1-2 brechas culturales más grandes que impiden la transformación</a:t>
            </a:r>
            <a:endParaRPr lang="en-US" sz="1458" dirty="0"/>
          </a:p>
        </p:txBody>
      </p:sp>
      <p:sp>
        <p:nvSpPr>
          <p:cNvPr id="13" name="Text 10"/>
          <p:cNvSpPr/>
          <p:nvPr/>
        </p:nvSpPr>
        <p:spPr>
          <a:xfrm>
            <a:off x="5233492" y="4671715"/>
            <a:ext cx="189012" cy="2362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404040"/>
                </a:solidFill>
                <a:latin typeface="Josefin Sans Light" pitchFamily="34" charset="0"/>
                <a:ea typeface="Josefin Sans Light" pitchFamily="34" charset="-122"/>
                <a:cs typeface="Josefin Sans Light" pitchFamily="34" charset="-120"/>
              </a:rPr>
              <a:t>3</a:t>
            </a:r>
            <a:endParaRPr lang="en-US" sz="1458" dirty="0"/>
          </a:p>
        </p:txBody>
      </p:sp>
      <p:sp>
        <p:nvSpPr>
          <p:cNvPr id="14" name="Shape 11"/>
          <p:cNvSpPr/>
          <p:nvPr/>
        </p:nvSpPr>
        <p:spPr>
          <a:xfrm>
            <a:off x="5233492" y="4967585"/>
            <a:ext cx="6297018" cy="25400"/>
          </a:xfrm>
          <a:prstGeom prst="rect">
            <a:avLst/>
          </a:prstGeom>
          <a:solidFill>
            <a:srgbClr val="0134D9"/>
          </a:solidFill>
          <a:ln/>
        </p:spPr>
        <p:txBody>
          <a:bodyPr/>
          <a:lstStyle/>
          <a:p>
            <a:endParaRPr lang="en-CL" sz="1500"/>
          </a:p>
        </p:txBody>
      </p:sp>
      <p:sp>
        <p:nvSpPr>
          <p:cNvPr id="15" name="Text 12"/>
          <p:cNvSpPr/>
          <p:nvPr/>
        </p:nvSpPr>
        <p:spPr>
          <a:xfrm>
            <a:off x="5233492" y="5112842"/>
            <a:ext cx="236269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b="1" dirty="0">
                <a:solidFill>
                  <a:srgbClr val="404040"/>
                </a:solidFill>
                <a:latin typeface="Josefin Sans Bold" pitchFamily="34" charset="0"/>
                <a:ea typeface="Josefin Sans Bold" pitchFamily="34" charset="-122"/>
                <a:cs typeface="Josefin Sans Bold" pitchFamily="34" charset="-120"/>
              </a:rPr>
              <a:t>Método</a:t>
            </a:r>
            <a:endParaRPr lang="en-US" sz="1833" dirty="0"/>
          </a:p>
        </p:txBody>
      </p:sp>
      <p:sp>
        <p:nvSpPr>
          <p:cNvPr id="16" name="Text 13"/>
          <p:cNvSpPr/>
          <p:nvPr/>
        </p:nvSpPr>
        <p:spPr>
          <a:xfrm>
            <a:off x="5233492" y="5521524"/>
            <a:ext cx="6297018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40404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Trabajo en grupos usando un Canvas de Madurez Digital simplificado</a:t>
            </a:r>
            <a:endParaRPr lang="en-US" sz="1458" dirty="0"/>
          </a:p>
        </p:txBody>
      </p:sp>
      <p:sp>
        <p:nvSpPr>
          <p:cNvPr id="17" name="Text 14"/>
          <p:cNvSpPr/>
          <p:nvPr/>
        </p:nvSpPr>
        <p:spPr>
          <a:xfrm>
            <a:off x="11742242" y="6430764"/>
            <a:ext cx="317500" cy="2117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>
              <a:lnSpc>
                <a:spcPts val="1667"/>
              </a:lnSpc>
            </a:pPr>
            <a:r>
              <a:rPr lang="en-US" sz="1042" dirty="0">
                <a:solidFill>
                  <a:srgbClr val="40404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33</a:t>
            </a:r>
            <a:endParaRPr lang="en-US" sz="1042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26170" y="608310"/>
            <a:ext cx="10939661" cy="11181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4375"/>
              </a:lnSpc>
            </a:pPr>
            <a:r>
              <a:rPr lang="en-US" sz="3500" b="1" dirty="0">
                <a:solidFill>
                  <a:srgbClr val="0034D9"/>
                </a:solidFill>
                <a:latin typeface="Josefin Sans Bold" pitchFamily="34" charset="0"/>
                <a:ea typeface="Josefin Sans Bold" pitchFamily="34" charset="-122"/>
                <a:cs typeface="Josefin Sans Bold" pitchFamily="34" charset="-120"/>
              </a:rPr>
              <a:t>El "Código" de la Práctica: El Framework de Madurez</a:t>
            </a:r>
            <a:endParaRPr lang="en-US" sz="3500" dirty="0"/>
          </a:p>
        </p:txBody>
      </p:sp>
      <p:sp>
        <p:nvSpPr>
          <p:cNvPr id="3" name="Text 1"/>
          <p:cNvSpPr/>
          <p:nvPr/>
        </p:nvSpPr>
        <p:spPr>
          <a:xfrm>
            <a:off x="626169" y="2155726"/>
            <a:ext cx="6389192" cy="5722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250"/>
              </a:lnSpc>
            </a:pPr>
            <a:r>
              <a:rPr lang="en-US" sz="1375" dirty="0">
                <a:solidFill>
                  <a:srgbClr val="40404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Hoy no usaremos código de programación. Usaremos un </a:t>
            </a:r>
            <a:r>
              <a:rPr lang="en-US" sz="1375" b="1" dirty="0">
                <a:solidFill>
                  <a:srgbClr val="40404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"código" de gestión</a:t>
            </a:r>
            <a:r>
              <a:rPr lang="en-US" sz="1375" dirty="0">
                <a:solidFill>
                  <a:srgbClr val="40404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: un framework estructurado para diagnosticar la realidad organizacional.</a:t>
            </a:r>
            <a:endParaRPr lang="en-US" sz="1375" dirty="0"/>
          </a:p>
        </p:txBody>
      </p:sp>
      <p:sp>
        <p:nvSpPr>
          <p:cNvPr id="4" name="Text 2"/>
          <p:cNvSpPr/>
          <p:nvPr/>
        </p:nvSpPr>
        <p:spPr>
          <a:xfrm>
            <a:off x="626169" y="2906911"/>
            <a:ext cx="2236391" cy="2794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167"/>
              </a:lnSpc>
            </a:pPr>
            <a:r>
              <a:rPr lang="en-US" sz="1750" b="1" dirty="0">
                <a:solidFill>
                  <a:srgbClr val="0034D9"/>
                </a:solidFill>
                <a:latin typeface="Josefin Sans Bold" pitchFamily="34" charset="0"/>
                <a:ea typeface="Josefin Sans Bold" pitchFamily="34" charset="-122"/>
                <a:cs typeface="Josefin Sans Bold" pitchFamily="34" charset="-120"/>
              </a:rPr>
              <a:t>Herramienta: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626169" y="3365302"/>
            <a:ext cx="6389192" cy="5722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250"/>
              </a:lnSpc>
            </a:pPr>
            <a:r>
              <a:rPr lang="en-US" sz="1375" dirty="0">
                <a:solidFill>
                  <a:srgbClr val="40404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Modelo de Madurez Digital de 5 Niveles, aplicado a los 5 pilares culturales que estudiamos.</a:t>
            </a:r>
            <a:endParaRPr lang="en-US" sz="1375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8075" y="2196008"/>
            <a:ext cx="4114007" cy="4114007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1766253" y="6715224"/>
            <a:ext cx="300533" cy="2003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>
              <a:lnSpc>
                <a:spcPts val="1542"/>
              </a:lnSpc>
            </a:pPr>
            <a:r>
              <a:rPr lang="en-US" sz="958" dirty="0">
                <a:solidFill>
                  <a:srgbClr val="40404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34</a:t>
            </a:r>
            <a:endParaRPr lang="en-US" sz="958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1492" y="785020"/>
            <a:ext cx="5155307" cy="590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625"/>
              </a:lnSpc>
            </a:pPr>
            <a:r>
              <a:rPr lang="en-US" sz="3708" b="1" dirty="0">
                <a:solidFill>
                  <a:srgbClr val="0034D9"/>
                </a:solidFill>
                <a:latin typeface="Josefin Sans Bold" pitchFamily="34" charset="0"/>
                <a:ea typeface="Josefin Sans Bold" pitchFamily="34" charset="-122"/>
                <a:cs typeface="Josefin Sans Bold" pitchFamily="34" charset="-120"/>
              </a:rPr>
              <a:t>Dimensiones a Evaluar</a:t>
            </a:r>
            <a:endParaRPr lang="en-US" sz="3708" dirty="0"/>
          </a:p>
        </p:txBody>
      </p:sp>
      <p:sp>
        <p:nvSpPr>
          <p:cNvPr id="3" name="Text 1"/>
          <p:cNvSpPr/>
          <p:nvPr/>
        </p:nvSpPr>
        <p:spPr>
          <a:xfrm>
            <a:off x="661492" y="1753692"/>
            <a:ext cx="10869018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40404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Usaremos los 5 pilares como ejes de nuestro diagnóstico:</a:t>
            </a:r>
            <a:endParaRPr lang="en-US" sz="1458" dirty="0"/>
          </a:p>
        </p:txBody>
      </p:sp>
      <p:sp>
        <p:nvSpPr>
          <p:cNvPr id="4" name="Text 2"/>
          <p:cNvSpPr/>
          <p:nvPr/>
        </p:nvSpPr>
        <p:spPr>
          <a:xfrm>
            <a:off x="1547714" y="2793306"/>
            <a:ext cx="236269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>
              <a:lnSpc>
                <a:spcPts val="2292"/>
              </a:lnSpc>
            </a:pPr>
            <a:r>
              <a:rPr lang="en-US" sz="1833" b="1" dirty="0">
                <a:solidFill>
                  <a:srgbClr val="404040"/>
                </a:solidFill>
                <a:latin typeface="Josefin Sans Bold" pitchFamily="34" charset="0"/>
                <a:ea typeface="Josefin Sans Bold" pitchFamily="34" charset="-122"/>
                <a:cs typeface="Josefin Sans Bold" pitchFamily="34" charset="-120"/>
              </a:rPr>
              <a:t>Agilidad</a:t>
            </a:r>
            <a:endParaRPr lang="en-US" sz="1833" dirty="0"/>
          </a:p>
        </p:txBody>
      </p:sp>
      <p:sp>
        <p:nvSpPr>
          <p:cNvPr id="5" name="Text 3"/>
          <p:cNvSpPr/>
          <p:nvPr/>
        </p:nvSpPr>
        <p:spPr>
          <a:xfrm>
            <a:off x="661492" y="3201988"/>
            <a:ext cx="3248918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>
              <a:lnSpc>
                <a:spcPts val="2375"/>
              </a:lnSpc>
            </a:pPr>
            <a:r>
              <a:rPr lang="en-US" sz="1458" dirty="0">
                <a:solidFill>
                  <a:srgbClr val="40404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Capacidad de respuesta y adaptación</a:t>
            </a:r>
            <a:endParaRPr lang="en-US" sz="1458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3878" y="2268736"/>
            <a:ext cx="3804146" cy="3804146"/>
          </a:xfrm>
          <a:prstGeom prst="rect">
            <a:avLst/>
          </a:prstGeom>
        </p:spPr>
      </p:pic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77395" y="3246636"/>
            <a:ext cx="282773" cy="282773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8281492" y="2452688"/>
            <a:ext cx="2804219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b="1" dirty="0">
                <a:solidFill>
                  <a:srgbClr val="404040"/>
                </a:solidFill>
                <a:latin typeface="Josefin Sans Bold" pitchFamily="34" charset="0"/>
                <a:ea typeface="Josefin Sans Bold" pitchFamily="34" charset="-122"/>
                <a:cs typeface="Josefin Sans Bold" pitchFamily="34" charset="-120"/>
              </a:rPr>
              <a:t>Centricidad en el Cliente</a:t>
            </a:r>
            <a:endParaRPr lang="en-US" sz="1833" dirty="0"/>
          </a:p>
        </p:txBody>
      </p:sp>
      <p:sp>
        <p:nvSpPr>
          <p:cNvPr id="9" name="Text 5"/>
          <p:cNvSpPr/>
          <p:nvPr/>
        </p:nvSpPr>
        <p:spPr>
          <a:xfrm>
            <a:off x="8281492" y="2861370"/>
            <a:ext cx="3249018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40404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Foco en valor para el usuario</a:t>
            </a:r>
            <a:endParaRPr lang="en-US" sz="1458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93878" y="2268736"/>
            <a:ext cx="3804146" cy="3804146"/>
          </a:xfrm>
          <a:prstGeom prst="rect">
            <a:avLst/>
          </a:prstGeom>
        </p:spPr>
      </p:pic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365974" y="2762944"/>
            <a:ext cx="282773" cy="282773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8376047" y="3815159"/>
            <a:ext cx="236269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b="1" dirty="0">
                <a:solidFill>
                  <a:srgbClr val="404040"/>
                </a:solidFill>
                <a:latin typeface="Josefin Sans Bold" pitchFamily="34" charset="0"/>
                <a:ea typeface="Josefin Sans Bold" pitchFamily="34" charset="-122"/>
                <a:cs typeface="Josefin Sans Bold" pitchFamily="34" charset="-120"/>
              </a:rPr>
              <a:t>Colaboración</a:t>
            </a:r>
            <a:endParaRPr lang="en-US" sz="1833" dirty="0"/>
          </a:p>
        </p:txBody>
      </p:sp>
      <p:sp>
        <p:nvSpPr>
          <p:cNvPr id="13" name="Text 7"/>
          <p:cNvSpPr/>
          <p:nvPr/>
        </p:nvSpPr>
        <p:spPr>
          <a:xfrm>
            <a:off x="8376047" y="4223842"/>
            <a:ext cx="3154462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40404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Trabajo interfuncional</a:t>
            </a:r>
            <a:endParaRPr lang="en-US" sz="1458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93878" y="2268736"/>
            <a:ext cx="3804146" cy="3804146"/>
          </a:xfrm>
          <a:prstGeom prst="rect">
            <a:avLst/>
          </a:prstGeom>
        </p:spPr>
      </p:pic>
      <p:pic>
        <p:nvPicPr>
          <p:cNvPr id="15" name="Image 5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285931" y="4029274"/>
            <a:ext cx="282773" cy="282773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8281492" y="5177731"/>
            <a:ext cx="236269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b="1" dirty="0">
                <a:solidFill>
                  <a:srgbClr val="404040"/>
                </a:solidFill>
                <a:latin typeface="Josefin Sans Bold" pitchFamily="34" charset="0"/>
                <a:ea typeface="Josefin Sans Bold" pitchFamily="34" charset="-122"/>
                <a:cs typeface="Josefin Sans Bold" pitchFamily="34" charset="-120"/>
              </a:rPr>
              <a:t>Uso de Datos</a:t>
            </a:r>
            <a:endParaRPr lang="en-US" sz="1833" dirty="0"/>
          </a:p>
        </p:txBody>
      </p:sp>
      <p:sp>
        <p:nvSpPr>
          <p:cNvPr id="17" name="Text 9"/>
          <p:cNvSpPr/>
          <p:nvPr/>
        </p:nvSpPr>
        <p:spPr>
          <a:xfrm>
            <a:off x="8281492" y="5586413"/>
            <a:ext cx="3249018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40404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Decisiones informadas</a:t>
            </a:r>
            <a:endParaRPr lang="en-US" sz="1458" dirty="0"/>
          </a:p>
        </p:txBody>
      </p:sp>
      <p:pic>
        <p:nvPicPr>
          <p:cNvPr id="18" name="Image 6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193878" y="2268736"/>
            <a:ext cx="3804146" cy="3804146"/>
          </a:xfrm>
          <a:prstGeom prst="rect">
            <a:avLst/>
          </a:prstGeom>
        </p:spPr>
      </p:pic>
      <p:pic>
        <p:nvPicPr>
          <p:cNvPr id="19" name="Image 7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365974" y="5295603"/>
            <a:ext cx="282773" cy="282773"/>
          </a:xfrm>
          <a:prstGeom prst="rect">
            <a:avLst/>
          </a:prstGeom>
        </p:spPr>
      </p:pic>
      <p:sp>
        <p:nvSpPr>
          <p:cNvPr id="20" name="Text 10"/>
          <p:cNvSpPr/>
          <p:nvPr/>
        </p:nvSpPr>
        <p:spPr>
          <a:xfrm>
            <a:off x="1547714" y="4837113"/>
            <a:ext cx="236269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>
              <a:lnSpc>
                <a:spcPts val="2292"/>
              </a:lnSpc>
            </a:pPr>
            <a:r>
              <a:rPr lang="en-US" sz="1833" b="1" dirty="0">
                <a:solidFill>
                  <a:srgbClr val="404040"/>
                </a:solidFill>
                <a:latin typeface="Josefin Sans Bold" pitchFamily="34" charset="0"/>
                <a:ea typeface="Josefin Sans Bold" pitchFamily="34" charset="-122"/>
                <a:cs typeface="Josefin Sans Bold" pitchFamily="34" charset="-120"/>
              </a:rPr>
              <a:t>Experimentación</a:t>
            </a:r>
            <a:endParaRPr lang="en-US" sz="1833" dirty="0"/>
          </a:p>
        </p:txBody>
      </p:sp>
      <p:sp>
        <p:nvSpPr>
          <p:cNvPr id="21" name="Text 11"/>
          <p:cNvSpPr/>
          <p:nvPr/>
        </p:nvSpPr>
        <p:spPr>
          <a:xfrm>
            <a:off x="661492" y="5245795"/>
            <a:ext cx="3248918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>
              <a:lnSpc>
                <a:spcPts val="2375"/>
              </a:lnSpc>
            </a:pPr>
            <a:r>
              <a:rPr lang="en-US" sz="1458" dirty="0">
                <a:solidFill>
                  <a:srgbClr val="40404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Cultura de aprendizaje</a:t>
            </a:r>
            <a:endParaRPr lang="en-US" sz="1458" dirty="0"/>
          </a:p>
        </p:txBody>
      </p:sp>
      <p:pic>
        <p:nvPicPr>
          <p:cNvPr id="22" name="Image 8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193878" y="2268736"/>
            <a:ext cx="3804146" cy="3804146"/>
          </a:xfrm>
          <a:prstGeom prst="rect">
            <a:avLst/>
          </a:prstGeom>
        </p:spPr>
      </p:pic>
      <p:pic>
        <p:nvPicPr>
          <p:cNvPr id="23" name="Image 9" descr="preencoded.png"/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877395" y="4811911"/>
            <a:ext cx="282773" cy="282773"/>
          </a:xfrm>
          <a:prstGeom prst="rect">
            <a:avLst/>
          </a:prstGeom>
        </p:spPr>
      </p:pic>
      <p:sp>
        <p:nvSpPr>
          <p:cNvPr id="24" name="Text 12"/>
          <p:cNvSpPr/>
          <p:nvPr/>
        </p:nvSpPr>
        <p:spPr>
          <a:xfrm>
            <a:off x="11742242" y="6430764"/>
            <a:ext cx="317500" cy="2117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>
              <a:lnSpc>
                <a:spcPts val="1667"/>
              </a:lnSpc>
            </a:pPr>
            <a:r>
              <a:rPr lang="en-US" sz="1042" dirty="0">
                <a:solidFill>
                  <a:srgbClr val="40404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35</a:t>
            </a:r>
            <a:endParaRPr lang="en-US" sz="1042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1492" y="1221978"/>
            <a:ext cx="3802360" cy="3839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000"/>
              </a:lnSpc>
            </a:pPr>
            <a:r>
              <a:rPr lang="en-US" sz="2417" b="1" dirty="0">
                <a:solidFill>
                  <a:srgbClr val="0034D9"/>
                </a:solidFill>
                <a:latin typeface="Josefin Sans Bold" pitchFamily="34" charset="0"/>
                <a:ea typeface="Josefin Sans Bold" pitchFamily="34" charset="-122"/>
                <a:cs typeface="Josefin Sans Bold" pitchFamily="34" charset="-120"/>
              </a:rPr>
              <a:t>Los 5 Niveles de Madurez</a:t>
            </a:r>
            <a:endParaRPr lang="en-US" sz="2417" dirty="0"/>
          </a:p>
        </p:txBody>
      </p:sp>
      <p:sp>
        <p:nvSpPr>
          <p:cNvPr id="3" name="Shape 1"/>
          <p:cNvSpPr/>
          <p:nvPr/>
        </p:nvSpPr>
        <p:spPr>
          <a:xfrm>
            <a:off x="2835275" y="1851620"/>
            <a:ext cx="1086843" cy="707728"/>
          </a:xfrm>
          <a:prstGeom prst="roundRect">
            <a:avLst>
              <a:gd name="adj" fmla="val 7291"/>
            </a:avLst>
          </a:prstGeom>
          <a:solidFill>
            <a:srgbClr val="CCD8FF"/>
          </a:solidFill>
          <a:ln w="7620">
            <a:solidFill>
              <a:srgbClr val="B2BEE5"/>
            </a:solidFill>
            <a:prstDash val="solid"/>
          </a:ln>
        </p:spPr>
        <p:txBody>
          <a:bodyPr/>
          <a:lstStyle/>
          <a:p>
            <a:endParaRPr lang="en-CL" sz="150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92277" y="2119015"/>
            <a:ext cx="172740" cy="17274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4044950" y="1974454"/>
            <a:ext cx="1003895" cy="1919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500"/>
              </a:lnSpc>
            </a:pPr>
            <a:r>
              <a:rPr lang="en-US" sz="1208" b="1" dirty="0">
                <a:solidFill>
                  <a:srgbClr val="404040"/>
                </a:solidFill>
                <a:latin typeface="Josefin Sans Bold" pitchFamily="34" charset="0"/>
                <a:ea typeface="Josefin Sans Bold" pitchFamily="34" charset="-122"/>
                <a:cs typeface="Josefin Sans Bold" pitchFamily="34" charset="-120"/>
              </a:rPr>
              <a:t>Nivel 1: Inicial</a:t>
            </a:r>
            <a:endParaRPr lang="en-US" sz="1208" dirty="0"/>
          </a:p>
        </p:txBody>
      </p:sp>
      <p:sp>
        <p:nvSpPr>
          <p:cNvPr id="6" name="Text 3"/>
          <p:cNvSpPr/>
          <p:nvPr/>
        </p:nvSpPr>
        <p:spPr>
          <a:xfrm>
            <a:off x="4044950" y="2240062"/>
            <a:ext cx="1003895" cy="196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542"/>
              </a:lnSpc>
            </a:pPr>
            <a:r>
              <a:rPr lang="en-US" sz="958" dirty="0">
                <a:solidFill>
                  <a:srgbClr val="40404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Caótico y reactivo</a:t>
            </a:r>
            <a:endParaRPr lang="en-US" sz="958" dirty="0"/>
          </a:p>
        </p:txBody>
      </p:sp>
      <p:sp>
        <p:nvSpPr>
          <p:cNvPr id="7" name="Shape 4"/>
          <p:cNvSpPr/>
          <p:nvPr/>
        </p:nvSpPr>
        <p:spPr>
          <a:xfrm>
            <a:off x="3983534" y="2556173"/>
            <a:ext cx="7485558" cy="6350"/>
          </a:xfrm>
          <a:prstGeom prst="roundRect">
            <a:avLst>
              <a:gd name="adj" fmla="val 812651"/>
            </a:avLst>
          </a:prstGeom>
          <a:solidFill>
            <a:srgbClr val="B2BEE5"/>
          </a:solidFill>
          <a:ln/>
        </p:spPr>
        <p:txBody>
          <a:bodyPr/>
          <a:lstStyle/>
          <a:p>
            <a:endParaRPr lang="en-CL" sz="1500"/>
          </a:p>
        </p:txBody>
      </p:sp>
      <p:sp>
        <p:nvSpPr>
          <p:cNvPr id="8" name="Shape 5"/>
          <p:cNvSpPr/>
          <p:nvPr/>
        </p:nvSpPr>
        <p:spPr>
          <a:xfrm>
            <a:off x="2291755" y="2620764"/>
            <a:ext cx="2173783" cy="707728"/>
          </a:xfrm>
          <a:prstGeom prst="roundRect">
            <a:avLst>
              <a:gd name="adj" fmla="val 7291"/>
            </a:avLst>
          </a:prstGeom>
          <a:solidFill>
            <a:srgbClr val="CCD8FF"/>
          </a:solidFill>
          <a:ln w="7620">
            <a:solidFill>
              <a:srgbClr val="B2BEE5"/>
            </a:solidFill>
            <a:prstDash val="solid"/>
          </a:ln>
        </p:spPr>
        <p:txBody>
          <a:bodyPr/>
          <a:lstStyle/>
          <a:p>
            <a:endParaRPr lang="en-CL" sz="150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292277" y="2888158"/>
            <a:ext cx="172740" cy="172740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4588371" y="2743597"/>
            <a:ext cx="1535807" cy="1919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500"/>
              </a:lnSpc>
            </a:pPr>
            <a:r>
              <a:rPr lang="en-US" sz="1208" b="1" dirty="0">
                <a:solidFill>
                  <a:srgbClr val="404040"/>
                </a:solidFill>
                <a:latin typeface="Josefin Sans Bold" pitchFamily="34" charset="0"/>
                <a:ea typeface="Josefin Sans Bold" pitchFamily="34" charset="-122"/>
                <a:cs typeface="Josefin Sans Bold" pitchFamily="34" charset="-120"/>
              </a:rPr>
              <a:t>Nivel 2: Repetible</a:t>
            </a:r>
            <a:endParaRPr lang="en-US" sz="1208" dirty="0"/>
          </a:p>
        </p:txBody>
      </p:sp>
      <p:sp>
        <p:nvSpPr>
          <p:cNvPr id="11" name="Text 7"/>
          <p:cNvSpPr/>
          <p:nvPr/>
        </p:nvSpPr>
        <p:spPr>
          <a:xfrm>
            <a:off x="4588371" y="3009206"/>
            <a:ext cx="1559619" cy="196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542"/>
              </a:lnSpc>
            </a:pPr>
            <a:r>
              <a:rPr lang="en-US" sz="958" dirty="0">
                <a:solidFill>
                  <a:srgbClr val="40404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Respuestas reactivas a crisis</a:t>
            </a:r>
            <a:endParaRPr lang="en-US" sz="958" dirty="0"/>
          </a:p>
        </p:txBody>
      </p:sp>
      <p:sp>
        <p:nvSpPr>
          <p:cNvPr id="12" name="Shape 8"/>
          <p:cNvSpPr/>
          <p:nvPr/>
        </p:nvSpPr>
        <p:spPr>
          <a:xfrm>
            <a:off x="4526955" y="3325317"/>
            <a:ext cx="6942138" cy="6350"/>
          </a:xfrm>
          <a:prstGeom prst="roundRect">
            <a:avLst>
              <a:gd name="adj" fmla="val 812651"/>
            </a:avLst>
          </a:prstGeom>
          <a:solidFill>
            <a:srgbClr val="B2BEE5"/>
          </a:solidFill>
          <a:ln/>
        </p:spPr>
        <p:txBody>
          <a:bodyPr/>
          <a:lstStyle/>
          <a:p>
            <a:endParaRPr lang="en-CL" sz="1500"/>
          </a:p>
        </p:txBody>
      </p:sp>
      <p:sp>
        <p:nvSpPr>
          <p:cNvPr id="13" name="Shape 9"/>
          <p:cNvSpPr/>
          <p:nvPr/>
        </p:nvSpPr>
        <p:spPr>
          <a:xfrm>
            <a:off x="1748334" y="3389908"/>
            <a:ext cx="3260626" cy="707728"/>
          </a:xfrm>
          <a:prstGeom prst="roundRect">
            <a:avLst>
              <a:gd name="adj" fmla="val 7291"/>
            </a:avLst>
          </a:prstGeom>
          <a:solidFill>
            <a:srgbClr val="CCD8FF"/>
          </a:solidFill>
          <a:ln w="7620">
            <a:solidFill>
              <a:srgbClr val="B2BEE5"/>
            </a:solidFill>
            <a:prstDash val="solid"/>
          </a:ln>
        </p:spPr>
        <p:txBody>
          <a:bodyPr/>
          <a:lstStyle/>
          <a:p>
            <a:endParaRPr lang="en-CL" sz="1500"/>
          </a:p>
        </p:txBody>
      </p:sp>
      <p:pic>
        <p:nvPicPr>
          <p:cNvPr id="14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292277" y="3657303"/>
            <a:ext cx="172740" cy="172740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5131792" y="3512741"/>
            <a:ext cx="1535807" cy="1919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500"/>
              </a:lnSpc>
            </a:pPr>
            <a:r>
              <a:rPr lang="en-US" sz="1208" b="1" dirty="0">
                <a:solidFill>
                  <a:srgbClr val="404040"/>
                </a:solidFill>
                <a:latin typeface="Josefin Sans Bold" pitchFamily="34" charset="0"/>
                <a:ea typeface="Josefin Sans Bold" pitchFamily="34" charset="-122"/>
                <a:cs typeface="Josefin Sans Bold" pitchFamily="34" charset="-120"/>
              </a:rPr>
              <a:t>Nivel 3: Definido</a:t>
            </a:r>
            <a:endParaRPr lang="en-US" sz="1208" dirty="0"/>
          </a:p>
        </p:txBody>
      </p:sp>
      <p:sp>
        <p:nvSpPr>
          <p:cNvPr id="16" name="Text 11"/>
          <p:cNvSpPr/>
          <p:nvPr/>
        </p:nvSpPr>
        <p:spPr>
          <a:xfrm>
            <a:off x="5131792" y="3778349"/>
            <a:ext cx="2104827" cy="196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542"/>
              </a:lnSpc>
            </a:pPr>
            <a:r>
              <a:rPr lang="en-US" sz="958" dirty="0">
                <a:solidFill>
                  <a:srgbClr val="40404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Procesos conscientes y documentados</a:t>
            </a:r>
            <a:endParaRPr lang="en-US" sz="958" dirty="0"/>
          </a:p>
        </p:txBody>
      </p:sp>
      <p:sp>
        <p:nvSpPr>
          <p:cNvPr id="17" name="Shape 12"/>
          <p:cNvSpPr/>
          <p:nvPr/>
        </p:nvSpPr>
        <p:spPr>
          <a:xfrm>
            <a:off x="5070376" y="4094460"/>
            <a:ext cx="6398717" cy="6350"/>
          </a:xfrm>
          <a:prstGeom prst="roundRect">
            <a:avLst>
              <a:gd name="adj" fmla="val 812651"/>
            </a:avLst>
          </a:prstGeom>
          <a:solidFill>
            <a:srgbClr val="B2BEE5"/>
          </a:solidFill>
          <a:ln/>
        </p:spPr>
        <p:txBody>
          <a:bodyPr/>
          <a:lstStyle/>
          <a:p>
            <a:endParaRPr lang="en-CL" sz="1500"/>
          </a:p>
        </p:txBody>
      </p:sp>
      <p:sp>
        <p:nvSpPr>
          <p:cNvPr id="18" name="Shape 13"/>
          <p:cNvSpPr/>
          <p:nvPr/>
        </p:nvSpPr>
        <p:spPr>
          <a:xfrm>
            <a:off x="1204913" y="4159052"/>
            <a:ext cx="4347568" cy="707728"/>
          </a:xfrm>
          <a:prstGeom prst="roundRect">
            <a:avLst>
              <a:gd name="adj" fmla="val 7291"/>
            </a:avLst>
          </a:prstGeom>
          <a:solidFill>
            <a:srgbClr val="CCD8FF"/>
          </a:solidFill>
          <a:ln w="7620">
            <a:solidFill>
              <a:srgbClr val="B2BEE5"/>
            </a:solidFill>
            <a:prstDash val="solid"/>
          </a:ln>
        </p:spPr>
        <p:txBody>
          <a:bodyPr/>
          <a:lstStyle/>
          <a:p>
            <a:endParaRPr lang="en-CL" sz="1500"/>
          </a:p>
        </p:txBody>
      </p:sp>
      <p:pic>
        <p:nvPicPr>
          <p:cNvPr id="19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292277" y="4426446"/>
            <a:ext cx="172740" cy="172740"/>
          </a:xfrm>
          <a:prstGeom prst="rect">
            <a:avLst/>
          </a:prstGeom>
        </p:spPr>
      </p:pic>
      <p:sp>
        <p:nvSpPr>
          <p:cNvPr id="20" name="Text 14"/>
          <p:cNvSpPr/>
          <p:nvPr/>
        </p:nvSpPr>
        <p:spPr>
          <a:xfrm>
            <a:off x="5675312" y="4281884"/>
            <a:ext cx="1535807" cy="1919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500"/>
              </a:lnSpc>
            </a:pPr>
            <a:r>
              <a:rPr lang="en-US" sz="1208" b="1" dirty="0">
                <a:solidFill>
                  <a:srgbClr val="404040"/>
                </a:solidFill>
                <a:latin typeface="Josefin Sans Bold" pitchFamily="34" charset="0"/>
                <a:ea typeface="Josefin Sans Bold" pitchFamily="34" charset="-122"/>
                <a:cs typeface="Josefin Sans Bold" pitchFamily="34" charset="-120"/>
              </a:rPr>
              <a:t>Nivel 4: Gestionado</a:t>
            </a:r>
            <a:endParaRPr lang="en-US" sz="1208" dirty="0"/>
          </a:p>
        </p:txBody>
      </p:sp>
      <p:sp>
        <p:nvSpPr>
          <p:cNvPr id="21" name="Text 15"/>
          <p:cNvSpPr/>
          <p:nvPr/>
        </p:nvSpPr>
        <p:spPr>
          <a:xfrm>
            <a:off x="5675313" y="4547494"/>
            <a:ext cx="1722140" cy="196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542"/>
              </a:lnSpc>
            </a:pPr>
            <a:r>
              <a:rPr lang="en-US" sz="958" dirty="0">
                <a:solidFill>
                  <a:srgbClr val="40404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Medición y estrategia integrada</a:t>
            </a:r>
            <a:endParaRPr lang="en-US" sz="958" dirty="0"/>
          </a:p>
        </p:txBody>
      </p:sp>
      <p:sp>
        <p:nvSpPr>
          <p:cNvPr id="22" name="Shape 16"/>
          <p:cNvSpPr/>
          <p:nvPr/>
        </p:nvSpPr>
        <p:spPr>
          <a:xfrm>
            <a:off x="5613896" y="4863604"/>
            <a:ext cx="5855196" cy="6350"/>
          </a:xfrm>
          <a:prstGeom prst="roundRect">
            <a:avLst>
              <a:gd name="adj" fmla="val 812651"/>
            </a:avLst>
          </a:prstGeom>
          <a:solidFill>
            <a:srgbClr val="B2BEE5"/>
          </a:solidFill>
          <a:ln/>
        </p:spPr>
        <p:txBody>
          <a:bodyPr/>
          <a:lstStyle/>
          <a:p>
            <a:endParaRPr lang="en-CL" sz="1500"/>
          </a:p>
        </p:txBody>
      </p:sp>
      <p:sp>
        <p:nvSpPr>
          <p:cNvPr id="23" name="Shape 17"/>
          <p:cNvSpPr/>
          <p:nvPr/>
        </p:nvSpPr>
        <p:spPr>
          <a:xfrm>
            <a:off x="661492" y="4928195"/>
            <a:ext cx="5434508" cy="707728"/>
          </a:xfrm>
          <a:prstGeom prst="roundRect">
            <a:avLst>
              <a:gd name="adj" fmla="val 7291"/>
            </a:avLst>
          </a:prstGeom>
          <a:solidFill>
            <a:srgbClr val="CCD8FF"/>
          </a:solidFill>
          <a:ln w="7620">
            <a:solidFill>
              <a:srgbClr val="B2BEE5"/>
            </a:solidFill>
            <a:prstDash val="solid"/>
          </a:ln>
        </p:spPr>
        <p:txBody>
          <a:bodyPr/>
          <a:lstStyle/>
          <a:p>
            <a:endParaRPr lang="en-CL" sz="1500"/>
          </a:p>
        </p:txBody>
      </p:sp>
      <p:pic>
        <p:nvPicPr>
          <p:cNvPr id="24" name="Image 4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292376" y="5195590"/>
            <a:ext cx="172740" cy="172740"/>
          </a:xfrm>
          <a:prstGeom prst="rect">
            <a:avLst/>
          </a:prstGeom>
        </p:spPr>
      </p:pic>
      <p:sp>
        <p:nvSpPr>
          <p:cNvPr id="25" name="Text 18"/>
          <p:cNvSpPr/>
          <p:nvPr/>
        </p:nvSpPr>
        <p:spPr>
          <a:xfrm>
            <a:off x="6218832" y="5051029"/>
            <a:ext cx="1535807" cy="1919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500"/>
              </a:lnSpc>
            </a:pPr>
            <a:r>
              <a:rPr lang="en-US" sz="1208" b="1" dirty="0">
                <a:solidFill>
                  <a:srgbClr val="404040"/>
                </a:solidFill>
                <a:latin typeface="Josefin Sans Bold" pitchFamily="34" charset="0"/>
                <a:ea typeface="Josefin Sans Bold" pitchFamily="34" charset="-122"/>
                <a:cs typeface="Josefin Sans Bold" pitchFamily="34" charset="-120"/>
              </a:rPr>
              <a:t>Nivel 5: Optimizado</a:t>
            </a:r>
            <a:endParaRPr lang="en-US" sz="1208" dirty="0"/>
          </a:p>
        </p:txBody>
      </p:sp>
      <p:sp>
        <p:nvSpPr>
          <p:cNvPr id="26" name="Text 19"/>
          <p:cNvSpPr/>
          <p:nvPr/>
        </p:nvSpPr>
        <p:spPr>
          <a:xfrm>
            <a:off x="6218832" y="5316637"/>
            <a:ext cx="1775222" cy="196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542"/>
              </a:lnSpc>
            </a:pPr>
            <a:r>
              <a:rPr lang="en-US" sz="958" dirty="0">
                <a:solidFill>
                  <a:srgbClr val="40404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Adaptativo y en mejora continua</a:t>
            </a:r>
            <a:endParaRPr lang="en-US" sz="958" dirty="0"/>
          </a:p>
        </p:txBody>
      </p:sp>
      <p:sp>
        <p:nvSpPr>
          <p:cNvPr id="27" name="Text 20"/>
          <p:cNvSpPr/>
          <p:nvPr/>
        </p:nvSpPr>
        <p:spPr>
          <a:xfrm>
            <a:off x="11656814" y="6430764"/>
            <a:ext cx="402928" cy="2117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>
              <a:lnSpc>
                <a:spcPts val="1667"/>
              </a:lnSpc>
            </a:pPr>
            <a:r>
              <a:rPr lang="en-US" sz="1042" dirty="0">
                <a:solidFill>
                  <a:srgbClr val="40404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36</a:t>
            </a:r>
            <a:endParaRPr lang="en-US" sz="1042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236269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61492" y="3074095"/>
            <a:ext cx="5002609" cy="590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625"/>
              </a:lnSpc>
            </a:pPr>
            <a:r>
              <a:rPr lang="en-US" sz="3708" b="1" dirty="0">
                <a:solidFill>
                  <a:srgbClr val="0034D9"/>
                </a:solidFill>
                <a:latin typeface="Josefin Sans Bold" pitchFamily="34" charset="0"/>
                <a:ea typeface="Josefin Sans Bold" pitchFamily="34" charset="-122"/>
                <a:cs typeface="Josefin Sans Bold" pitchFamily="34" charset="-120"/>
              </a:rPr>
              <a:t>Instrucciones (Parte 1)</a:t>
            </a:r>
            <a:endParaRPr lang="en-US" sz="3708" dirty="0"/>
          </a:p>
        </p:txBody>
      </p:sp>
      <p:sp>
        <p:nvSpPr>
          <p:cNvPr id="4" name="Text 1"/>
          <p:cNvSpPr/>
          <p:nvPr/>
        </p:nvSpPr>
        <p:spPr>
          <a:xfrm>
            <a:off x="661492" y="3948212"/>
            <a:ext cx="10869018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b="1" dirty="0">
                <a:solidFill>
                  <a:srgbClr val="40404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Duración:</a:t>
            </a:r>
            <a:r>
              <a:rPr lang="en-US" sz="1458" dirty="0">
                <a:solidFill>
                  <a:srgbClr val="40404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 15 minutos</a:t>
            </a:r>
            <a:endParaRPr lang="en-US" sz="1458" dirty="0"/>
          </a:p>
        </p:txBody>
      </p:sp>
      <p:sp>
        <p:nvSpPr>
          <p:cNvPr id="5" name="Shape 2"/>
          <p:cNvSpPr/>
          <p:nvPr/>
        </p:nvSpPr>
        <p:spPr>
          <a:xfrm>
            <a:off x="661491" y="4463257"/>
            <a:ext cx="425252" cy="425252"/>
          </a:xfrm>
          <a:prstGeom prst="roundRect">
            <a:avLst>
              <a:gd name="adj" fmla="val 18669"/>
            </a:avLst>
          </a:prstGeom>
          <a:solidFill>
            <a:srgbClr val="CCD8FF"/>
          </a:solidFill>
          <a:ln w="7620">
            <a:solidFill>
              <a:srgbClr val="B2BEE5"/>
            </a:solidFill>
            <a:prstDash val="solid"/>
          </a:ln>
        </p:spPr>
        <p:txBody>
          <a:bodyPr/>
          <a:lstStyle/>
          <a:p>
            <a:endParaRPr lang="en-CL" sz="1500"/>
          </a:p>
        </p:txBody>
      </p:sp>
      <p:sp>
        <p:nvSpPr>
          <p:cNvPr id="6" name="Text 3"/>
          <p:cNvSpPr/>
          <p:nvPr/>
        </p:nvSpPr>
        <p:spPr>
          <a:xfrm>
            <a:off x="732383" y="4498678"/>
            <a:ext cx="283468" cy="3544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208"/>
              </a:lnSpc>
            </a:pPr>
            <a:r>
              <a:rPr lang="en-US" sz="2208" b="1" dirty="0">
                <a:solidFill>
                  <a:srgbClr val="404040"/>
                </a:solidFill>
                <a:latin typeface="Josefin Sans Bold" pitchFamily="34" charset="0"/>
                <a:ea typeface="Josefin Sans Bold" pitchFamily="34" charset="-122"/>
                <a:cs typeface="Josefin Sans Bold" pitchFamily="34" charset="-120"/>
              </a:rPr>
              <a:t>1</a:t>
            </a:r>
            <a:endParaRPr lang="en-US" sz="2208" dirty="0"/>
          </a:p>
        </p:txBody>
      </p:sp>
      <p:sp>
        <p:nvSpPr>
          <p:cNvPr id="7" name="Text 4"/>
          <p:cNvSpPr/>
          <p:nvPr/>
        </p:nvSpPr>
        <p:spPr>
          <a:xfrm>
            <a:off x="1275755" y="4528145"/>
            <a:ext cx="236269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b="1" dirty="0" err="1">
                <a:solidFill>
                  <a:srgbClr val="404040"/>
                </a:solidFill>
                <a:latin typeface="Josefin Sans Bold" pitchFamily="34" charset="0"/>
                <a:ea typeface="Josefin Sans Bold" pitchFamily="34" charset="-122"/>
                <a:cs typeface="Josefin Sans Bold" pitchFamily="34" charset="-120"/>
              </a:rPr>
              <a:t>Individualmente</a:t>
            </a:r>
            <a:endParaRPr lang="en-US" sz="1833" dirty="0"/>
          </a:p>
        </p:txBody>
      </p:sp>
      <p:sp>
        <p:nvSpPr>
          <p:cNvPr id="8" name="Text 5"/>
          <p:cNvSpPr/>
          <p:nvPr/>
        </p:nvSpPr>
        <p:spPr>
          <a:xfrm>
            <a:off x="1275756" y="4936828"/>
            <a:ext cx="2851249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s-CL" sz="1458" noProof="0">
                <a:solidFill>
                  <a:srgbClr val="404040"/>
                </a:solidFill>
                <a:latin typeface="Nunito Sans" pitchFamily="34" charset="0"/>
              </a:rPr>
              <a:t>Actividad individual pero con vista a discusión grupal</a:t>
            </a:r>
            <a:endParaRPr lang="es-CL" sz="1458" noProof="0"/>
          </a:p>
        </p:txBody>
      </p:sp>
      <p:sp>
        <p:nvSpPr>
          <p:cNvPr id="9" name="Shape 6"/>
          <p:cNvSpPr/>
          <p:nvPr/>
        </p:nvSpPr>
        <p:spPr>
          <a:xfrm>
            <a:off x="4363244" y="4463257"/>
            <a:ext cx="425252" cy="425252"/>
          </a:xfrm>
          <a:prstGeom prst="roundRect">
            <a:avLst>
              <a:gd name="adj" fmla="val 18669"/>
            </a:avLst>
          </a:prstGeom>
          <a:solidFill>
            <a:srgbClr val="CCD8FF"/>
          </a:solidFill>
          <a:ln w="7620">
            <a:solidFill>
              <a:srgbClr val="B2BEE5"/>
            </a:solidFill>
            <a:prstDash val="solid"/>
          </a:ln>
        </p:spPr>
        <p:txBody>
          <a:bodyPr/>
          <a:lstStyle/>
          <a:p>
            <a:endParaRPr lang="en-CL" sz="1500"/>
          </a:p>
        </p:txBody>
      </p:sp>
      <p:sp>
        <p:nvSpPr>
          <p:cNvPr id="10" name="Text 7"/>
          <p:cNvSpPr/>
          <p:nvPr/>
        </p:nvSpPr>
        <p:spPr>
          <a:xfrm>
            <a:off x="4434136" y="4498678"/>
            <a:ext cx="283468" cy="3544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208"/>
              </a:lnSpc>
            </a:pPr>
            <a:r>
              <a:rPr lang="en-US" sz="2208" b="1" dirty="0">
                <a:solidFill>
                  <a:srgbClr val="404040"/>
                </a:solidFill>
                <a:latin typeface="Josefin Sans Bold" pitchFamily="34" charset="0"/>
                <a:ea typeface="Josefin Sans Bold" pitchFamily="34" charset="-122"/>
                <a:cs typeface="Josefin Sans Bold" pitchFamily="34" charset="-120"/>
              </a:rPr>
              <a:t>2</a:t>
            </a:r>
            <a:endParaRPr lang="en-US" sz="2208" dirty="0"/>
          </a:p>
        </p:txBody>
      </p:sp>
      <p:sp>
        <p:nvSpPr>
          <p:cNvPr id="11" name="Text 8"/>
          <p:cNvSpPr/>
          <p:nvPr/>
        </p:nvSpPr>
        <p:spPr>
          <a:xfrm>
            <a:off x="4977507" y="4528145"/>
            <a:ext cx="236269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b="1" dirty="0">
                <a:solidFill>
                  <a:srgbClr val="404040"/>
                </a:solidFill>
                <a:latin typeface="Josefin Sans Bold" pitchFamily="34" charset="0"/>
                <a:ea typeface="Josefin Sans Bold" pitchFamily="34" charset="-122"/>
                <a:cs typeface="Josefin Sans Bold" pitchFamily="34" charset="-120"/>
              </a:rPr>
              <a:t>Usar la plantilla</a:t>
            </a:r>
            <a:endParaRPr lang="en-US" sz="1833" dirty="0"/>
          </a:p>
        </p:txBody>
      </p:sp>
      <p:sp>
        <p:nvSpPr>
          <p:cNvPr id="12" name="Text 9"/>
          <p:cNvSpPr/>
          <p:nvPr/>
        </p:nvSpPr>
        <p:spPr>
          <a:xfrm>
            <a:off x="4977507" y="4936828"/>
            <a:ext cx="2851249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40404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Utilicen el Canvas provisto para el diagnóstico</a:t>
            </a:r>
            <a:endParaRPr lang="en-US" sz="1458" dirty="0"/>
          </a:p>
        </p:txBody>
      </p:sp>
      <p:sp>
        <p:nvSpPr>
          <p:cNvPr id="13" name="Shape 10"/>
          <p:cNvSpPr/>
          <p:nvPr/>
        </p:nvSpPr>
        <p:spPr>
          <a:xfrm>
            <a:off x="8064996" y="4463257"/>
            <a:ext cx="425252" cy="425252"/>
          </a:xfrm>
          <a:prstGeom prst="roundRect">
            <a:avLst>
              <a:gd name="adj" fmla="val 18669"/>
            </a:avLst>
          </a:prstGeom>
          <a:solidFill>
            <a:srgbClr val="CCD8FF"/>
          </a:solidFill>
          <a:ln w="7620">
            <a:solidFill>
              <a:srgbClr val="B2BEE5"/>
            </a:solidFill>
            <a:prstDash val="solid"/>
          </a:ln>
        </p:spPr>
        <p:txBody>
          <a:bodyPr/>
          <a:lstStyle/>
          <a:p>
            <a:endParaRPr lang="en-CL" sz="1500"/>
          </a:p>
        </p:txBody>
      </p:sp>
      <p:sp>
        <p:nvSpPr>
          <p:cNvPr id="14" name="Text 11"/>
          <p:cNvSpPr/>
          <p:nvPr/>
        </p:nvSpPr>
        <p:spPr>
          <a:xfrm>
            <a:off x="8135888" y="4498678"/>
            <a:ext cx="283468" cy="3544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208"/>
              </a:lnSpc>
            </a:pPr>
            <a:r>
              <a:rPr lang="en-US" sz="2208" b="1" dirty="0">
                <a:solidFill>
                  <a:srgbClr val="404040"/>
                </a:solidFill>
                <a:latin typeface="Josefin Sans Bold" pitchFamily="34" charset="0"/>
                <a:ea typeface="Josefin Sans Bold" pitchFamily="34" charset="-122"/>
                <a:cs typeface="Josefin Sans Bold" pitchFamily="34" charset="-120"/>
              </a:rPr>
              <a:t>3</a:t>
            </a:r>
            <a:endParaRPr lang="en-US" sz="2208" dirty="0"/>
          </a:p>
        </p:txBody>
      </p:sp>
      <p:sp>
        <p:nvSpPr>
          <p:cNvPr id="15" name="Text 12"/>
          <p:cNvSpPr/>
          <p:nvPr/>
        </p:nvSpPr>
        <p:spPr>
          <a:xfrm>
            <a:off x="8679260" y="4528145"/>
            <a:ext cx="236269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b="1" dirty="0">
                <a:solidFill>
                  <a:srgbClr val="404040"/>
                </a:solidFill>
                <a:latin typeface="Josefin Sans Bold" pitchFamily="34" charset="0"/>
                <a:ea typeface="Josefin Sans Bold" pitchFamily="34" charset="-122"/>
                <a:cs typeface="Josefin Sans Bold" pitchFamily="34" charset="-120"/>
              </a:rPr>
              <a:t>Evaluar cada pilar</a:t>
            </a:r>
            <a:endParaRPr lang="en-US" sz="1833" dirty="0"/>
          </a:p>
        </p:txBody>
      </p:sp>
      <p:sp>
        <p:nvSpPr>
          <p:cNvPr id="16" name="Text 13"/>
          <p:cNvSpPr/>
          <p:nvPr/>
        </p:nvSpPr>
        <p:spPr>
          <a:xfrm>
            <a:off x="8679260" y="4936828"/>
            <a:ext cx="2851249" cy="12096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40404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Para cada uno de los 5 Pilares, discutan y marquen honestamente en qué Nivel se encuentra su organización hoy</a:t>
            </a:r>
            <a:endParaRPr lang="en-US" sz="1458" dirty="0"/>
          </a:p>
        </p:txBody>
      </p:sp>
      <p:sp>
        <p:nvSpPr>
          <p:cNvPr id="17" name="Text 14"/>
          <p:cNvSpPr/>
          <p:nvPr/>
        </p:nvSpPr>
        <p:spPr>
          <a:xfrm>
            <a:off x="11742242" y="6430764"/>
            <a:ext cx="317500" cy="2117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>
              <a:lnSpc>
                <a:spcPts val="1667"/>
              </a:lnSpc>
            </a:pPr>
            <a:r>
              <a:rPr lang="en-US" sz="1042" dirty="0">
                <a:solidFill>
                  <a:srgbClr val="40404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37</a:t>
            </a:r>
            <a:endParaRPr lang="en-US" sz="1042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1492" y="1576586"/>
            <a:ext cx="5581253" cy="3839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000"/>
              </a:lnSpc>
            </a:pPr>
            <a:r>
              <a:rPr lang="en-US" sz="2417" b="1" dirty="0">
                <a:solidFill>
                  <a:srgbClr val="0034D9"/>
                </a:solidFill>
                <a:latin typeface="Josefin Sans Bold" pitchFamily="34" charset="0"/>
                <a:ea typeface="Josefin Sans Bold" pitchFamily="34" charset="-122"/>
                <a:cs typeface="Josefin Sans Bold" pitchFamily="34" charset="-120"/>
              </a:rPr>
              <a:t>Plantilla: Canvas de Madurez Cultural</a:t>
            </a:r>
            <a:endParaRPr lang="en-US" sz="2417" dirty="0"/>
          </a:p>
        </p:txBody>
      </p:sp>
      <p:sp>
        <p:nvSpPr>
          <p:cNvPr id="3" name="Text 1"/>
          <p:cNvSpPr/>
          <p:nvPr/>
        </p:nvSpPr>
        <p:spPr>
          <a:xfrm>
            <a:off x="661492" y="2206229"/>
            <a:ext cx="10869018" cy="196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542"/>
              </a:lnSpc>
            </a:pPr>
            <a:r>
              <a:rPr lang="en-US" sz="958" i="1" dirty="0">
                <a:solidFill>
                  <a:srgbClr val="40404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Ejemplo de evaluación por pilares y niveles</a:t>
            </a:r>
            <a:endParaRPr lang="en-US" sz="958" dirty="0"/>
          </a:p>
        </p:txBody>
      </p:sp>
      <p:sp>
        <p:nvSpPr>
          <p:cNvPr id="4" name="Shape 2"/>
          <p:cNvSpPr/>
          <p:nvPr/>
        </p:nvSpPr>
        <p:spPr>
          <a:xfrm>
            <a:off x="661492" y="2540893"/>
            <a:ext cx="10869018" cy="2740422"/>
          </a:xfrm>
          <a:prstGeom prst="roundRect">
            <a:avLst>
              <a:gd name="adj" fmla="val 1883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  <p:txBody>
          <a:bodyPr/>
          <a:lstStyle/>
          <a:p>
            <a:endParaRPr lang="en-CL" sz="1500"/>
          </a:p>
        </p:txBody>
      </p:sp>
      <p:sp>
        <p:nvSpPr>
          <p:cNvPr id="5" name="Shape 3"/>
          <p:cNvSpPr/>
          <p:nvPr/>
        </p:nvSpPr>
        <p:spPr>
          <a:xfrm>
            <a:off x="667842" y="2547244"/>
            <a:ext cx="10856318" cy="35639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CL" sz="1500"/>
          </a:p>
        </p:txBody>
      </p:sp>
      <p:sp>
        <p:nvSpPr>
          <p:cNvPr id="6" name="Text 4"/>
          <p:cNvSpPr/>
          <p:nvPr/>
        </p:nvSpPr>
        <p:spPr>
          <a:xfrm>
            <a:off x="791170" y="2627214"/>
            <a:ext cx="1922363" cy="196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542"/>
              </a:lnSpc>
            </a:pPr>
            <a:r>
              <a:rPr lang="en-US" sz="958" b="1" dirty="0">
                <a:solidFill>
                  <a:srgbClr val="40404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Pilar</a:t>
            </a:r>
            <a:endParaRPr lang="en-US" sz="958" dirty="0"/>
          </a:p>
        </p:txBody>
      </p:sp>
      <p:sp>
        <p:nvSpPr>
          <p:cNvPr id="7" name="Text 5"/>
          <p:cNvSpPr/>
          <p:nvPr/>
        </p:nvSpPr>
        <p:spPr>
          <a:xfrm>
            <a:off x="2965549" y="2627214"/>
            <a:ext cx="1484908" cy="196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542"/>
              </a:lnSpc>
            </a:pPr>
            <a:r>
              <a:rPr lang="en-US" sz="958" b="1" dirty="0">
                <a:solidFill>
                  <a:srgbClr val="40404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Nivel 1: Inicial</a:t>
            </a:r>
            <a:endParaRPr lang="en-US" sz="958" dirty="0"/>
          </a:p>
        </p:txBody>
      </p:sp>
      <p:sp>
        <p:nvSpPr>
          <p:cNvPr id="8" name="Text 6"/>
          <p:cNvSpPr/>
          <p:nvPr/>
        </p:nvSpPr>
        <p:spPr>
          <a:xfrm>
            <a:off x="4702473" y="2627214"/>
            <a:ext cx="1484908" cy="196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542"/>
              </a:lnSpc>
            </a:pPr>
            <a:r>
              <a:rPr lang="en-US" sz="958" b="1" dirty="0">
                <a:solidFill>
                  <a:srgbClr val="40404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Nivel 2: Repetible</a:t>
            </a:r>
            <a:endParaRPr lang="en-US" sz="958" dirty="0"/>
          </a:p>
        </p:txBody>
      </p:sp>
      <p:sp>
        <p:nvSpPr>
          <p:cNvPr id="9" name="Text 7"/>
          <p:cNvSpPr/>
          <p:nvPr/>
        </p:nvSpPr>
        <p:spPr>
          <a:xfrm>
            <a:off x="6439396" y="2627214"/>
            <a:ext cx="1484908" cy="196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542"/>
              </a:lnSpc>
            </a:pPr>
            <a:r>
              <a:rPr lang="en-US" sz="958" b="1" dirty="0">
                <a:solidFill>
                  <a:srgbClr val="40404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Nivel 3: Definido</a:t>
            </a:r>
            <a:endParaRPr lang="en-US" sz="958" dirty="0"/>
          </a:p>
        </p:txBody>
      </p:sp>
      <p:sp>
        <p:nvSpPr>
          <p:cNvPr id="10" name="Text 8"/>
          <p:cNvSpPr/>
          <p:nvPr/>
        </p:nvSpPr>
        <p:spPr>
          <a:xfrm>
            <a:off x="8176319" y="2627214"/>
            <a:ext cx="1484908" cy="196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542"/>
              </a:lnSpc>
            </a:pPr>
            <a:r>
              <a:rPr lang="en-US" sz="958" b="1" dirty="0">
                <a:solidFill>
                  <a:srgbClr val="40404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Nivel 4: Gestionado</a:t>
            </a:r>
            <a:endParaRPr lang="en-US" sz="958" dirty="0"/>
          </a:p>
        </p:txBody>
      </p:sp>
      <p:sp>
        <p:nvSpPr>
          <p:cNvPr id="11" name="Text 9"/>
          <p:cNvSpPr/>
          <p:nvPr/>
        </p:nvSpPr>
        <p:spPr>
          <a:xfrm>
            <a:off x="9913244" y="2627214"/>
            <a:ext cx="1488083" cy="196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542"/>
              </a:lnSpc>
            </a:pPr>
            <a:r>
              <a:rPr lang="en-US" sz="958" b="1" dirty="0">
                <a:solidFill>
                  <a:srgbClr val="40404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Nivel 5: Optimizado</a:t>
            </a:r>
            <a:endParaRPr lang="en-US" sz="958" dirty="0"/>
          </a:p>
        </p:txBody>
      </p:sp>
      <p:sp>
        <p:nvSpPr>
          <p:cNvPr id="12" name="Shape 10"/>
          <p:cNvSpPr/>
          <p:nvPr/>
        </p:nvSpPr>
        <p:spPr>
          <a:xfrm>
            <a:off x="667842" y="2903637"/>
            <a:ext cx="10856318" cy="55284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CL" sz="1500"/>
          </a:p>
        </p:txBody>
      </p:sp>
      <p:sp>
        <p:nvSpPr>
          <p:cNvPr id="13" name="Text 11"/>
          <p:cNvSpPr/>
          <p:nvPr/>
        </p:nvSpPr>
        <p:spPr>
          <a:xfrm>
            <a:off x="791170" y="2983607"/>
            <a:ext cx="1922363" cy="196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542"/>
              </a:lnSpc>
            </a:pPr>
            <a:r>
              <a:rPr lang="en-US" sz="958" b="1" dirty="0">
                <a:solidFill>
                  <a:srgbClr val="40404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Agilidad</a:t>
            </a:r>
            <a:endParaRPr lang="en-US" sz="958" dirty="0"/>
          </a:p>
        </p:txBody>
      </p:sp>
      <p:sp>
        <p:nvSpPr>
          <p:cNvPr id="14" name="Text 12"/>
          <p:cNvSpPr/>
          <p:nvPr/>
        </p:nvSpPr>
        <p:spPr>
          <a:xfrm>
            <a:off x="2965549" y="2983607"/>
            <a:ext cx="1484908" cy="196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542"/>
              </a:lnSpc>
            </a:pPr>
            <a:r>
              <a:rPr lang="en-US" sz="958" dirty="0">
                <a:solidFill>
                  <a:srgbClr val="40404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Proyectos largos (cascada)</a:t>
            </a:r>
            <a:endParaRPr lang="en-US" sz="958" dirty="0"/>
          </a:p>
        </p:txBody>
      </p:sp>
      <p:sp>
        <p:nvSpPr>
          <p:cNvPr id="15" name="Text 13"/>
          <p:cNvSpPr/>
          <p:nvPr/>
        </p:nvSpPr>
        <p:spPr>
          <a:xfrm>
            <a:off x="4702473" y="2983607"/>
            <a:ext cx="1484908" cy="196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542"/>
              </a:lnSpc>
            </a:pPr>
            <a:r>
              <a:rPr lang="en-US" sz="958" dirty="0">
                <a:solidFill>
                  <a:srgbClr val="40404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Reacción a crisis</a:t>
            </a:r>
            <a:endParaRPr lang="en-US" sz="958" dirty="0"/>
          </a:p>
        </p:txBody>
      </p:sp>
      <p:sp>
        <p:nvSpPr>
          <p:cNvPr id="16" name="Text 14"/>
          <p:cNvSpPr/>
          <p:nvPr/>
        </p:nvSpPr>
        <p:spPr>
          <a:xfrm>
            <a:off x="6439396" y="2983607"/>
            <a:ext cx="1484908" cy="196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542"/>
              </a:lnSpc>
            </a:pPr>
            <a:r>
              <a:rPr lang="en-US" sz="958" dirty="0">
                <a:solidFill>
                  <a:srgbClr val="40404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Ágil solo en TI</a:t>
            </a:r>
            <a:endParaRPr lang="en-US" sz="958" dirty="0"/>
          </a:p>
        </p:txBody>
      </p:sp>
      <p:sp>
        <p:nvSpPr>
          <p:cNvPr id="17" name="Text 15"/>
          <p:cNvSpPr/>
          <p:nvPr/>
        </p:nvSpPr>
        <p:spPr>
          <a:xfrm>
            <a:off x="8176319" y="2983607"/>
            <a:ext cx="1484908" cy="3929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542"/>
              </a:lnSpc>
            </a:pPr>
            <a:r>
              <a:rPr lang="en-US" sz="958" dirty="0">
                <a:solidFill>
                  <a:srgbClr val="40404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Equipos ágiles negocio + TI</a:t>
            </a:r>
            <a:endParaRPr lang="en-US" sz="958" dirty="0"/>
          </a:p>
        </p:txBody>
      </p:sp>
      <p:sp>
        <p:nvSpPr>
          <p:cNvPr id="18" name="Text 16"/>
          <p:cNvSpPr/>
          <p:nvPr/>
        </p:nvSpPr>
        <p:spPr>
          <a:xfrm>
            <a:off x="9913244" y="2983607"/>
            <a:ext cx="1488083" cy="196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542"/>
              </a:lnSpc>
            </a:pPr>
            <a:r>
              <a:rPr lang="en-US" sz="958" dirty="0">
                <a:solidFill>
                  <a:srgbClr val="40404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Agilidad empresarial total</a:t>
            </a:r>
            <a:endParaRPr lang="en-US" sz="958" dirty="0"/>
          </a:p>
        </p:txBody>
      </p:sp>
      <p:sp>
        <p:nvSpPr>
          <p:cNvPr id="19" name="Shape 17"/>
          <p:cNvSpPr/>
          <p:nvPr/>
        </p:nvSpPr>
        <p:spPr>
          <a:xfrm>
            <a:off x="667842" y="3456484"/>
            <a:ext cx="10856318" cy="35639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CL" sz="1500"/>
          </a:p>
        </p:txBody>
      </p:sp>
      <p:sp>
        <p:nvSpPr>
          <p:cNvPr id="20" name="Text 18"/>
          <p:cNvSpPr/>
          <p:nvPr/>
        </p:nvSpPr>
        <p:spPr>
          <a:xfrm>
            <a:off x="791170" y="3536454"/>
            <a:ext cx="1922363" cy="196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542"/>
              </a:lnSpc>
            </a:pPr>
            <a:r>
              <a:rPr lang="en-US" sz="958" b="1" dirty="0">
                <a:solidFill>
                  <a:srgbClr val="40404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Cliente</a:t>
            </a:r>
            <a:endParaRPr lang="en-US" sz="958" dirty="0"/>
          </a:p>
        </p:txBody>
      </p:sp>
      <p:sp>
        <p:nvSpPr>
          <p:cNvPr id="21" name="Text 19"/>
          <p:cNvSpPr/>
          <p:nvPr/>
        </p:nvSpPr>
        <p:spPr>
          <a:xfrm>
            <a:off x="2965549" y="3536454"/>
            <a:ext cx="1484908" cy="196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542"/>
              </a:lnSpc>
            </a:pPr>
            <a:r>
              <a:rPr lang="en-US" sz="958" dirty="0">
                <a:solidFill>
                  <a:srgbClr val="40404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Foco interno en producto</a:t>
            </a:r>
            <a:endParaRPr lang="en-US" sz="958" dirty="0"/>
          </a:p>
        </p:txBody>
      </p:sp>
      <p:sp>
        <p:nvSpPr>
          <p:cNvPr id="22" name="Text 20"/>
          <p:cNvSpPr/>
          <p:nvPr/>
        </p:nvSpPr>
        <p:spPr>
          <a:xfrm>
            <a:off x="4702473" y="3536454"/>
            <a:ext cx="1484908" cy="196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542"/>
              </a:lnSpc>
            </a:pPr>
            <a:r>
              <a:rPr lang="en-US" sz="958" dirty="0">
                <a:solidFill>
                  <a:srgbClr val="40404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Medir satisfacción</a:t>
            </a:r>
            <a:endParaRPr lang="en-US" sz="958" dirty="0"/>
          </a:p>
        </p:txBody>
      </p:sp>
      <p:sp>
        <p:nvSpPr>
          <p:cNvPr id="23" name="Text 21"/>
          <p:cNvSpPr/>
          <p:nvPr/>
        </p:nvSpPr>
        <p:spPr>
          <a:xfrm>
            <a:off x="6439396" y="3536454"/>
            <a:ext cx="1484908" cy="196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542"/>
              </a:lnSpc>
            </a:pPr>
            <a:r>
              <a:rPr lang="en-US" sz="958" dirty="0">
                <a:solidFill>
                  <a:srgbClr val="40404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Customer Journey creado</a:t>
            </a:r>
            <a:endParaRPr lang="en-US" sz="958" dirty="0"/>
          </a:p>
        </p:txBody>
      </p:sp>
      <p:sp>
        <p:nvSpPr>
          <p:cNvPr id="24" name="Text 22"/>
          <p:cNvSpPr/>
          <p:nvPr/>
        </p:nvSpPr>
        <p:spPr>
          <a:xfrm>
            <a:off x="8176319" y="3536454"/>
            <a:ext cx="1484908" cy="196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542"/>
              </a:lnSpc>
            </a:pPr>
            <a:r>
              <a:rPr lang="en-US" sz="958" dirty="0">
                <a:solidFill>
                  <a:srgbClr val="40404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Medir LTV, equipos CX</a:t>
            </a:r>
            <a:endParaRPr lang="en-US" sz="958" dirty="0"/>
          </a:p>
        </p:txBody>
      </p:sp>
      <p:sp>
        <p:nvSpPr>
          <p:cNvPr id="25" name="Text 23"/>
          <p:cNvSpPr/>
          <p:nvPr/>
        </p:nvSpPr>
        <p:spPr>
          <a:xfrm>
            <a:off x="9913244" y="3536454"/>
            <a:ext cx="1488083" cy="196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542"/>
              </a:lnSpc>
            </a:pPr>
            <a:r>
              <a:rPr lang="en-US" sz="958" dirty="0">
                <a:solidFill>
                  <a:srgbClr val="40404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Cliente co-crea</a:t>
            </a:r>
            <a:endParaRPr lang="en-US" sz="958" dirty="0"/>
          </a:p>
        </p:txBody>
      </p:sp>
      <p:sp>
        <p:nvSpPr>
          <p:cNvPr id="26" name="Shape 24"/>
          <p:cNvSpPr/>
          <p:nvPr/>
        </p:nvSpPr>
        <p:spPr>
          <a:xfrm>
            <a:off x="667842" y="3812877"/>
            <a:ext cx="10856318" cy="55284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CL" sz="1500"/>
          </a:p>
        </p:txBody>
      </p:sp>
      <p:sp>
        <p:nvSpPr>
          <p:cNvPr id="27" name="Text 25"/>
          <p:cNvSpPr/>
          <p:nvPr/>
        </p:nvSpPr>
        <p:spPr>
          <a:xfrm>
            <a:off x="791170" y="3892848"/>
            <a:ext cx="1922363" cy="196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542"/>
              </a:lnSpc>
            </a:pPr>
            <a:r>
              <a:rPr lang="en-US" sz="958" b="1" dirty="0">
                <a:solidFill>
                  <a:srgbClr val="40404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Colaboración</a:t>
            </a:r>
            <a:endParaRPr lang="en-US" sz="958" dirty="0"/>
          </a:p>
        </p:txBody>
      </p:sp>
      <p:sp>
        <p:nvSpPr>
          <p:cNvPr id="28" name="Text 26"/>
          <p:cNvSpPr/>
          <p:nvPr/>
        </p:nvSpPr>
        <p:spPr>
          <a:xfrm>
            <a:off x="2965549" y="3892848"/>
            <a:ext cx="1484908" cy="196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542"/>
              </a:lnSpc>
            </a:pPr>
            <a:r>
              <a:rPr lang="en-US" sz="958" dirty="0">
                <a:solidFill>
                  <a:srgbClr val="40404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Silos funcionales</a:t>
            </a:r>
            <a:endParaRPr lang="en-US" sz="958" dirty="0"/>
          </a:p>
        </p:txBody>
      </p:sp>
      <p:sp>
        <p:nvSpPr>
          <p:cNvPr id="29" name="Text 27"/>
          <p:cNvSpPr/>
          <p:nvPr/>
        </p:nvSpPr>
        <p:spPr>
          <a:xfrm>
            <a:off x="4702473" y="3892848"/>
            <a:ext cx="1484908" cy="196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542"/>
              </a:lnSpc>
            </a:pPr>
            <a:r>
              <a:rPr lang="en-US" sz="958" dirty="0">
                <a:solidFill>
                  <a:srgbClr val="40404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Task forces temporales</a:t>
            </a:r>
            <a:endParaRPr lang="en-US" sz="958" dirty="0"/>
          </a:p>
        </p:txBody>
      </p:sp>
      <p:sp>
        <p:nvSpPr>
          <p:cNvPr id="30" name="Text 28"/>
          <p:cNvSpPr/>
          <p:nvPr/>
        </p:nvSpPr>
        <p:spPr>
          <a:xfrm>
            <a:off x="6439396" y="3892847"/>
            <a:ext cx="1484908" cy="3929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542"/>
              </a:lnSpc>
            </a:pPr>
            <a:r>
              <a:rPr lang="en-US" sz="958" dirty="0">
                <a:solidFill>
                  <a:srgbClr val="40404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Herramientas colaborativas</a:t>
            </a:r>
            <a:endParaRPr lang="en-US" sz="958" dirty="0"/>
          </a:p>
        </p:txBody>
      </p:sp>
      <p:sp>
        <p:nvSpPr>
          <p:cNvPr id="31" name="Text 29"/>
          <p:cNvSpPr/>
          <p:nvPr/>
        </p:nvSpPr>
        <p:spPr>
          <a:xfrm>
            <a:off x="8176319" y="3892848"/>
            <a:ext cx="1484908" cy="196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542"/>
              </a:lnSpc>
            </a:pPr>
            <a:r>
              <a:rPr lang="en-US" sz="958" dirty="0">
                <a:solidFill>
                  <a:srgbClr val="40404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Squads permanentes</a:t>
            </a:r>
            <a:endParaRPr lang="en-US" sz="958" dirty="0"/>
          </a:p>
        </p:txBody>
      </p:sp>
      <p:sp>
        <p:nvSpPr>
          <p:cNvPr id="32" name="Text 30"/>
          <p:cNvSpPr/>
          <p:nvPr/>
        </p:nvSpPr>
        <p:spPr>
          <a:xfrm>
            <a:off x="9913244" y="3892848"/>
            <a:ext cx="1488083" cy="196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542"/>
              </a:lnSpc>
            </a:pPr>
            <a:r>
              <a:rPr lang="en-US" sz="958" dirty="0">
                <a:solidFill>
                  <a:srgbClr val="40404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Organización en red, OKRs</a:t>
            </a:r>
            <a:endParaRPr lang="en-US" sz="958" dirty="0"/>
          </a:p>
        </p:txBody>
      </p:sp>
      <p:sp>
        <p:nvSpPr>
          <p:cNvPr id="33" name="Shape 31"/>
          <p:cNvSpPr/>
          <p:nvPr/>
        </p:nvSpPr>
        <p:spPr>
          <a:xfrm>
            <a:off x="667842" y="4365725"/>
            <a:ext cx="10856318" cy="35639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CL" sz="1500"/>
          </a:p>
        </p:txBody>
      </p:sp>
      <p:sp>
        <p:nvSpPr>
          <p:cNvPr id="34" name="Text 32"/>
          <p:cNvSpPr/>
          <p:nvPr/>
        </p:nvSpPr>
        <p:spPr>
          <a:xfrm>
            <a:off x="791170" y="4445694"/>
            <a:ext cx="1922363" cy="196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542"/>
              </a:lnSpc>
            </a:pPr>
            <a:r>
              <a:rPr lang="en-US" sz="958" b="1" dirty="0">
                <a:solidFill>
                  <a:srgbClr val="40404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Datos</a:t>
            </a:r>
            <a:endParaRPr lang="en-US" sz="958" dirty="0"/>
          </a:p>
        </p:txBody>
      </p:sp>
      <p:sp>
        <p:nvSpPr>
          <p:cNvPr id="35" name="Text 33"/>
          <p:cNvSpPr/>
          <p:nvPr/>
        </p:nvSpPr>
        <p:spPr>
          <a:xfrm>
            <a:off x="2965549" y="4445694"/>
            <a:ext cx="1484908" cy="196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542"/>
              </a:lnSpc>
            </a:pPr>
            <a:r>
              <a:rPr lang="en-US" sz="958" dirty="0">
                <a:solidFill>
                  <a:srgbClr val="40404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Decisiones por intuición</a:t>
            </a:r>
            <a:endParaRPr lang="en-US" sz="958" dirty="0"/>
          </a:p>
        </p:txBody>
      </p:sp>
      <p:sp>
        <p:nvSpPr>
          <p:cNvPr id="36" name="Text 34"/>
          <p:cNvSpPr/>
          <p:nvPr/>
        </p:nvSpPr>
        <p:spPr>
          <a:xfrm>
            <a:off x="4702473" y="4445694"/>
            <a:ext cx="1484908" cy="196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542"/>
              </a:lnSpc>
            </a:pPr>
            <a:r>
              <a:rPr lang="en-US" sz="958" dirty="0">
                <a:solidFill>
                  <a:srgbClr val="40404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Reportes básicos Excel</a:t>
            </a:r>
            <a:endParaRPr lang="en-US" sz="958" dirty="0"/>
          </a:p>
        </p:txBody>
      </p:sp>
      <p:sp>
        <p:nvSpPr>
          <p:cNvPr id="37" name="Text 35"/>
          <p:cNvSpPr/>
          <p:nvPr/>
        </p:nvSpPr>
        <p:spPr>
          <a:xfrm>
            <a:off x="6439396" y="4445694"/>
            <a:ext cx="1484908" cy="196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542"/>
              </a:lnSpc>
            </a:pPr>
            <a:r>
              <a:rPr lang="en-US" sz="958" dirty="0">
                <a:solidFill>
                  <a:srgbClr val="40404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Dashboards accesibles</a:t>
            </a:r>
            <a:endParaRPr lang="en-US" sz="958" dirty="0"/>
          </a:p>
        </p:txBody>
      </p:sp>
      <p:sp>
        <p:nvSpPr>
          <p:cNvPr id="38" name="Text 36"/>
          <p:cNvSpPr/>
          <p:nvPr/>
        </p:nvSpPr>
        <p:spPr>
          <a:xfrm>
            <a:off x="8176319" y="4445694"/>
            <a:ext cx="1484908" cy="196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542"/>
              </a:lnSpc>
            </a:pPr>
            <a:r>
              <a:rPr lang="en-US" sz="958" dirty="0">
                <a:solidFill>
                  <a:srgbClr val="40404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Predictivo, forecasting</a:t>
            </a:r>
            <a:endParaRPr lang="en-US" sz="958" dirty="0"/>
          </a:p>
        </p:txBody>
      </p:sp>
      <p:sp>
        <p:nvSpPr>
          <p:cNvPr id="39" name="Text 37"/>
          <p:cNvSpPr/>
          <p:nvPr/>
        </p:nvSpPr>
        <p:spPr>
          <a:xfrm>
            <a:off x="9913244" y="4445694"/>
            <a:ext cx="1488083" cy="196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542"/>
              </a:lnSpc>
            </a:pPr>
            <a:r>
              <a:rPr lang="en-US" sz="958" dirty="0">
                <a:solidFill>
                  <a:srgbClr val="40404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Decisiones automatizadas</a:t>
            </a:r>
            <a:endParaRPr lang="en-US" sz="958" dirty="0"/>
          </a:p>
        </p:txBody>
      </p:sp>
      <p:sp>
        <p:nvSpPr>
          <p:cNvPr id="40" name="Shape 38"/>
          <p:cNvSpPr/>
          <p:nvPr/>
        </p:nvSpPr>
        <p:spPr>
          <a:xfrm>
            <a:off x="667842" y="4722118"/>
            <a:ext cx="10856318" cy="55284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CL" sz="1500"/>
          </a:p>
        </p:txBody>
      </p:sp>
      <p:sp>
        <p:nvSpPr>
          <p:cNvPr id="41" name="Text 39"/>
          <p:cNvSpPr/>
          <p:nvPr/>
        </p:nvSpPr>
        <p:spPr>
          <a:xfrm>
            <a:off x="791170" y="4802089"/>
            <a:ext cx="1922363" cy="196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542"/>
              </a:lnSpc>
            </a:pPr>
            <a:r>
              <a:rPr lang="en-US" sz="958" b="1" dirty="0">
                <a:solidFill>
                  <a:srgbClr val="40404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Experimentación</a:t>
            </a:r>
            <a:endParaRPr lang="en-US" sz="958" dirty="0"/>
          </a:p>
        </p:txBody>
      </p:sp>
      <p:sp>
        <p:nvSpPr>
          <p:cNvPr id="42" name="Text 40"/>
          <p:cNvSpPr/>
          <p:nvPr/>
        </p:nvSpPr>
        <p:spPr>
          <a:xfrm>
            <a:off x="2965549" y="4802089"/>
            <a:ext cx="1484908" cy="196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542"/>
              </a:lnSpc>
            </a:pPr>
            <a:r>
              <a:rPr lang="en-US" sz="958" dirty="0">
                <a:solidFill>
                  <a:srgbClr val="40404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Error se castiga</a:t>
            </a:r>
            <a:endParaRPr lang="en-US" sz="958" dirty="0"/>
          </a:p>
        </p:txBody>
      </p:sp>
      <p:sp>
        <p:nvSpPr>
          <p:cNvPr id="43" name="Text 41"/>
          <p:cNvSpPr/>
          <p:nvPr/>
        </p:nvSpPr>
        <p:spPr>
          <a:xfrm>
            <a:off x="4702473" y="4802089"/>
            <a:ext cx="1484908" cy="196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542"/>
              </a:lnSpc>
            </a:pPr>
            <a:r>
              <a:rPr lang="en-US" sz="958" dirty="0">
                <a:solidFill>
                  <a:srgbClr val="40404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Pilotos aislados y largos</a:t>
            </a:r>
            <a:endParaRPr lang="en-US" sz="958" dirty="0"/>
          </a:p>
        </p:txBody>
      </p:sp>
      <p:sp>
        <p:nvSpPr>
          <p:cNvPr id="44" name="Text 42"/>
          <p:cNvSpPr/>
          <p:nvPr/>
        </p:nvSpPr>
        <p:spPr>
          <a:xfrm>
            <a:off x="6439396" y="4802088"/>
            <a:ext cx="1484908" cy="3929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542"/>
              </a:lnSpc>
            </a:pPr>
            <a:r>
              <a:rPr lang="en-US" sz="958" dirty="0">
                <a:solidFill>
                  <a:srgbClr val="40404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Experimentar con burocracia</a:t>
            </a:r>
            <a:endParaRPr lang="en-US" sz="958" dirty="0"/>
          </a:p>
        </p:txBody>
      </p:sp>
      <p:sp>
        <p:nvSpPr>
          <p:cNvPr id="45" name="Text 43"/>
          <p:cNvSpPr/>
          <p:nvPr/>
        </p:nvSpPr>
        <p:spPr>
          <a:xfrm>
            <a:off x="8176319" y="4802088"/>
            <a:ext cx="1484908" cy="3929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542"/>
              </a:lnSpc>
            </a:pPr>
            <a:r>
              <a:rPr lang="en-US" sz="958" dirty="0">
                <a:solidFill>
                  <a:srgbClr val="40404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Presupuesto para pruebas A/B</a:t>
            </a:r>
            <a:endParaRPr lang="en-US" sz="958" dirty="0"/>
          </a:p>
        </p:txBody>
      </p:sp>
      <p:sp>
        <p:nvSpPr>
          <p:cNvPr id="46" name="Text 44"/>
          <p:cNvSpPr/>
          <p:nvPr/>
        </p:nvSpPr>
        <p:spPr>
          <a:xfrm>
            <a:off x="9913244" y="4802089"/>
            <a:ext cx="1488083" cy="196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542"/>
              </a:lnSpc>
            </a:pPr>
            <a:r>
              <a:rPr lang="en-US" sz="958" dirty="0">
                <a:solidFill>
                  <a:srgbClr val="40404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Seguridad psicológica total</a:t>
            </a:r>
            <a:endParaRPr lang="en-US" sz="958" dirty="0"/>
          </a:p>
        </p:txBody>
      </p:sp>
      <p:sp>
        <p:nvSpPr>
          <p:cNvPr id="47" name="Text 45"/>
          <p:cNvSpPr/>
          <p:nvPr/>
        </p:nvSpPr>
        <p:spPr>
          <a:xfrm>
            <a:off x="11656814" y="6430764"/>
            <a:ext cx="402928" cy="2117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>
              <a:lnSpc>
                <a:spcPts val="1667"/>
              </a:lnSpc>
            </a:pPr>
            <a:r>
              <a:rPr lang="en-US" sz="1042" dirty="0">
                <a:solidFill>
                  <a:srgbClr val="40404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38</a:t>
            </a:r>
            <a:endParaRPr lang="en-US" sz="1042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1492" y="1218804"/>
            <a:ext cx="6121003" cy="590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625"/>
              </a:lnSpc>
            </a:pPr>
            <a:r>
              <a:rPr lang="en-US" sz="3708" b="1" dirty="0">
                <a:solidFill>
                  <a:srgbClr val="0034D9"/>
                </a:solidFill>
                <a:latin typeface="Josefin Sans Bold" pitchFamily="34" charset="0"/>
                <a:ea typeface="Josefin Sans Bold" pitchFamily="34" charset="-122"/>
                <a:cs typeface="Josefin Sans Bold" pitchFamily="34" charset="-120"/>
              </a:rPr>
              <a:t>Ejemplo de Nivel 1: "Inicial"</a:t>
            </a:r>
            <a:endParaRPr lang="en-US" sz="3708" dirty="0"/>
          </a:p>
        </p:txBody>
      </p:sp>
      <p:sp>
        <p:nvSpPr>
          <p:cNvPr id="3" name="Text 1"/>
          <p:cNvSpPr/>
          <p:nvPr/>
        </p:nvSpPr>
        <p:spPr>
          <a:xfrm>
            <a:off x="661492" y="2187476"/>
            <a:ext cx="10869018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40404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Características de una organización en la etapa más temprana:</a:t>
            </a:r>
            <a:endParaRPr lang="en-US" sz="1458" dirty="0"/>
          </a:p>
        </p:txBody>
      </p:sp>
      <p:sp>
        <p:nvSpPr>
          <p:cNvPr id="4" name="Shape 2"/>
          <p:cNvSpPr/>
          <p:nvPr/>
        </p:nvSpPr>
        <p:spPr>
          <a:xfrm>
            <a:off x="661492" y="2702520"/>
            <a:ext cx="3496965" cy="1524993"/>
          </a:xfrm>
          <a:prstGeom prst="roundRect">
            <a:avLst>
              <a:gd name="adj" fmla="val 5206"/>
            </a:avLst>
          </a:prstGeom>
          <a:solidFill>
            <a:srgbClr val="FFFFFF"/>
          </a:solidFill>
          <a:ln w="30480">
            <a:solidFill>
              <a:srgbClr val="B2BEE5"/>
            </a:solidFill>
            <a:prstDash val="solid"/>
          </a:ln>
        </p:spPr>
        <p:txBody>
          <a:bodyPr/>
          <a:lstStyle/>
          <a:p>
            <a:endParaRPr lang="en-CL" sz="150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485" y="2614514"/>
            <a:ext cx="226814" cy="226814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9650" y="4088706"/>
            <a:ext cx="226814" cy="22681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70360" y="3011388"/>
            <a:ext cx="2879229" cy="9072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b="1" dirty="0">
                <a:solidFill>
                  <a:srgbClr val="40404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Agilidad:</a:t>
            </a:r>
            <a:r>
              <a:rPr lang="en-US" sz="1458" dirty="0">
                <a:solidFill>
                  <a:srgbClr val="40404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 "Proyectos de 18 meses. Cualquier cambio al plan es un problema."</a:t>
            </a:r>
            <a:endParaRPr lang="en-US" sz="1458" dirty="0"/>
          </a:p>
        </p:txBody>
      </p:sp>
      <p:sp>
        <p:nvSpPr>
          <p:cNvPr id="8" name="Shape 4"/>
          <p:cNvSpPr/>
          <p:nvPr/>
        </p:nvSpPr>
        <p:spPr>
          <a:xfrm>
            <a:off x="4347468" y="2702520"/>
            <a:ext cx="3496965" cy="1524993"/>
          </a:xfrm>
          <a:prstGeom prst="roundRect">
            <a:avLst>
              <a:gd name="adj" fmla="val 5206"/>
            </a:avLst>
          </a:prstGeom>
          <a:solidFill>
            <a:srgbClr val="FFFFFF"/>
          </a:solidFill>
          <a:ln w="30480">
            <a:solidFill>
              <a:srgbClr val="B2BEE5"/>
            </a:solidFill>
            <a:prstDash val="solid"/>
          </a:ln>
        </p:spPr>
        <p:txBody>
          <a:bodyPr/>
          <a:lstStyle/>
          <a:p>
            <a:endParaRPr lang="en-CL" sz="150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9461" y="2614514"/>
            <a:ext cx="226814" cy="226814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5626" y="4088706"/>
            <a:ext cx="226814" cy="22681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4656336" y="3011388"/>
            <a:ext cx="2879229" cy="9072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b="1" dirty="0">
                <a:solidFill>
                  <a:srgbClr val="40404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Cliente:</a:t>
            </a:r>
            <a:r>
              <a:rPr lang="en-US" sz="1458" dirty="0">
                <a:solidFill>
                  <a:srgbClr val="40404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 "Nuestro producto es el mejor, el cliente no sabe lo que necesita."</a:t>
            </a:r>
            <a:endParaRPr lang="en-US" sz="1458" dirty="0"/>
          </a:p>
        </p:txBody>
      </p:sp>
      <p:sp>
        <p:nvSpPr>
          <p:cNvPr id="12" name="Shape 6"/>
          <p:cNvSpPr/>
          <p:nvPr/>
        </p:nvSpPr>
        <p:spPr>
          <a:xfrm>
            <a:off x="8033444" y="2702520"/>
            <a:ext cx="3496965" cy="1524993"/>
          </a:xfrm>
          <a:prstGeom prst="roundRect">
            <a:avLst>
              <a:gd name="adj" fmla="val 5206"/>
            </a:avLst>
          </a:prstGeom>
          <a:solidFill>
            <a:srgbClr val="FFFFFF"/>
          </a:solidFill>
          <a:ln w="30480">
            <a:solidFill>
              <a:srgbClr val="B2BEE5"/>
            </a:solidFill>
            <a:prstDash val="solid"/>
          </a:ln>
        </p:spPr>
        <p:txBody>
          <a:bodyPr/>
          <a:lstStyle/>
          <a:p>
            <a:endParaRPr lang="en-CL" sz="150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5438" y="2614514"/>
            <a:ext cx="226814" cy="226814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1603" y="4088706"/>
            <a:ext cx="226814" cy="226814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8342313" y="3011388"/>
            <a:ext cx="2879229" cy="9072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b="1" dirty="0">
                <a:solidFill>
                  <a:srgbClr val="40404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Colaboración:</a:t>
            </a:r>
            <a:r>
              <a:rPr lang="en-US" sz="1458" dirty="0">
                <a:solidFill>
                  <a:srgbClr val="40404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 "Eso es problema de Marketing, no mío (Operaciones)."</a:t>
            </a:r>
            <a:endParaRPr lang="en-US" sz="1458" dirty="0"/>
          </a:p>
        </p:txBody>
      </p:sp>
      <p:sp>
        <p:nvSpPr>
          <p:cNvPr id="16" name="Shape 8"/>
          <p:cNvSpPr/>
          <p:nvPr/>
        </p:nvSpPr>
        <p:spPr>
          <a:xfrm>
            <a:off x="661492" y="4416524"/>
            <a:ext cx="5339953" cy="1222573"/>
          </a:xfrm>
          <a:prstGeom prst="roundRect">
            <a:avLst>
              <a:gd name="adj" fmla="val 6494"/>
            </a:avLst>
          </a:prstGeom>
          <a:solidFill>
            <a:srgbClr val="FFFFFF"/>
          </a:solidFill>
          <a:ln w="30480">
            <a:solidFill>
              <a:srgbClr val="B2BEE5"/>
            </a:solidFill>
            <a:prstDash val="solid"/>
          </a:ln>
        </p:spPr>
        <p:txBody>
          <a:bodyPr/>
          <a:lstStyle/>
          <a:p>
            <a:endParaRPr lang="en-CL" sz="1500"/>
          </a:p>
        </p:txBody>
      </p:sp>
      <p:pic>
        <p:nvPicPr>
          <p:cNvPr id="17" name="Image 6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485" y="4328518"/>
            <a:ext cx="226814" cy="226814"/>
          </a:xfrm>
          <a:prstGeom prst="rect">
            <a:avLst/>
          </a:prstGeom>
        </p:spPr>
      </p:pic>
      <p:pic>
        <p:nvPicPr>
          <p:cNvPr id="18" name="Image 7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2638" y="5500291"/>
            <a:ext cx="226814" cy="226814"/>
          </a:xfrm>
          <a:prstGeom prst="rect">
            <a:avLst/>
          </a:prstGeom>
        </p:spPr>
      </p:pic>
      <p:sp>
        <p:nvSpPr>
          <p:cNvPr id="19" name="Text 9"/>
          <p:cNvSpPr/>
          <p:nvPr/>
        </p:nvSpPr>
        <p:spPr>
          <a:xfrm>
            <a:off x="970359" y="4725393"/>
            <a:ext cx="4722218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b="1" dirty="0">
                <a:solidFill>
                  <a:srgbClr val="40404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Datos:</a:t>
            </a:r>
            <a:r>
              <a:rPr lang="en-US" sz="1458" dirty="0">
                <a:solidFill>
                  <a:srgbClr val="40404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 "Mi intuición me dice que debemos lanzar el color azul."</a:t>
            </a:r>
            <a:endParaRPr lang="en-US" sz="1458" dirty="0"/>
          </a:p>
        </p:txBody>
      </p:sp>
      <p:sp>
        <p:nvSpPr>
          <p:cNvPr id="20" name="Shape 10"/>
          <p:cNvSpPr/>
          <p:nvPr/>
        </p:nvSpPr>
        <p:spPr>
          <a:xfrm>
            <a:off x="6190457" y="4416524"/>
            <a:ext cx="5339953" cy="1222573"/>
          </a:xfrm>
          <a:prstGeom prst="roundRect">
            <a:avLst>
              <a:gd name="adj" fmla="val 6494"/>
            </a:avLst>
          </a:prstGeom>
          <a:solidFill>
            <a:srgbClr val="FFFFFF"/>
          </a:solidFill>
          <a:ln w="30480">
            <a:solidFill>
              <a:srgbClr val="B2BEE5"/>
            </a:solidFill>
            <a:prstDash val="solid"/>
          </a:ln>
        </p:spPr>
        <p:txBody>
          <a:bodyPr/>
          <a:lstStyle/>
          <a:p>
            <a:endParaRPr lang="en-CL" sz="1500"/>
          </a:p>
        </p:txBody>
      </p:sp>
      <p:pic>
        <p:nvPicPr>
          <p:cNvPr id="21" name="Image 8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2450" y="4328518"/>
            <a:ext cx="226814" cy="226814"/>
          </a:xfrm>
          <a:prstGeom prst="rect">
            <a:avLst/>
          </a:prstGeom>
        </p:spPr>
      </p:pic>
      <p:pic>
        <p:nvPicPr>
          <p:cNvPr id="22" name="Image 9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1603" y="5500291"/>
            <a:ext cx="226814" cy="226814"/>
          </a:xfrm>
          <a:prstGeom prst="rect">
            <a:avLst/>
          </a:prstGeom>
        </p:spPr>
      </p:pic>
      <p:sp>
        <p:nvSpPr>
          <p:cNvPr id="23" name="Text 11"/>
          <p:cNvSpPr/>
          <p:nvPr/>
        </p:nvSpPr>
        <p:spPr>
          <a:xfrm>
            <a:off x="6499324" y="4725393"/>
            <a:ext cx="4722218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b="1" dirty="0">
                <a:solidFill>
                  <a:srgbClr val="40404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Experimentación:</a:t>
            </a:r>
            <a:r>
              <a:rPr lang="en-US" sz="1458" dirty="0">
                <a:solidFill>
                  <a:srgbClr val="40404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 "Si fallas en este proyecto, estás despedido."</a:t>
            </a:r>
            <a:endParaRPr lang="en-US" sz="1458" dirty="0"/>
          </a:p>
        </p:txBody>
      </p:sp>
      <p:sp>
        <p:nvSpPr>
          <p:cNvPr id="24" name="Text 12"/>
          <p:cNvSpPr/>
          <p:nvPr/>
        </p:nvSpPr>
        <p:spPr>
          <a:xfrm>
            <a:off x="11742242" y="6430764"/>
            <a:ext cx="317500" cy="2117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>
              <a:lnSpc>
                <a:spcPts val="1667"/>
              </a:lnSpc>
            </a:pPr>
            <a:r>
              <a:rPr lang="en-US" sz="1042" dirty="0">
                <a:solidFill>
                  <a:srgbClr val="40404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39</a:t>
            </a:r>
            <a:endParaRPr lang="en-US" sz="1042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6"/>
          <p:cNvSpPr/>
          <p:nvPr/>
        </p:nvSpPr>
        <p:spPr>
          <a:xfrm>
            <a:off x="661491" y="2691904"/>
            <a:ext cx="10869018" cy="737096"/>
          </a:xfrm>
          <a:prstGeom prst="roundRect">
            <a:avLst>
              <a:gd name="adj" fmla="val 7001"/>
            </a:avLst>
          </a:prstGeom>
          <a:solidFill>
            <a:srgbClr val="FFFFFF"/>
          </a:solidFill>
          <a:ln w="15240">
            <a:solidFill>
              <a:srgbClr val="B2BEE5"/>
            </a:solidFill>
            <a:prstDash val="solid"/>
          </a:ln>
        </p:spPr>
        <p:txBody>
          <a:bodyPr/>
          <a:lstStyle/>
          <a:p>
            <a:endParaRPr lang="en-CL" sz="1500"/>
          </a:p>
        </p:txBody>
      </p:sp>
      <p:sp>
        <p:nvSpPr>
          <p:cNvPr id="2" name="Text 0"/>
          <p:cNvSpPr/>
          <p:nvPr/>
        </p:nvSpPr>
        <p:spPr>
          <a:xfrm>
            <a:off x="661492" y="858441"/>
            <a:ext cx="4415929" cy="3839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000"/>
              </a:lnSpc>
            </a:pPr>
            <a:r>
              <a:rPr lang="en-US" sz="2417" b="1" dirty="0">
                <a:solidFill>
                  <a:srgbClr val="0034D9"/>
                </a:solidFill>
                <a:latin typeface="Josefin Sans Bold" pitchFamily="34" charset="0"/>
                <a:ea typeface="Josefin Sans Bold" pitchFamily="34" charset="-122"/>
                <a:cs typeface="Josefin Sans Bold" pitchFamily="34" charset="-120"/>
              </a:rPr>
              <a:t>Ejemplo de Nivel 3: "Definido"</a:t>
            </a:r>
            <a:endParaRPr lang="en-US" sz="2417" dirty="0"/>
          </a:p>
        </p:txBody>
      </p:sp>
      <p:sp>
        <p:nvSpPr>
          <p:cNvPr id="3" name="Text 1"/>
          <p:cNvSpPr/>
          <p:nvPr/>
        </p:nvSpPr>
        <p:spPr>
          <a:xfrm>
            <a:off x="661492" y="1488083"/>
            <a:ext cx="10869018" cy="196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542"/>
              </a:lnSpc>
            </a:pPr>
            <a:r>
              <a:rPr lang="en-US" sz="958" dirty="0">
                <a:solidFill>
                  <a:srgbClr val="40404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El "promedio" de las empresas en transformación:</a:t>
            </a:r>
            <a:endParaRPr lang="en-US" sz="958" dirty="0"/>
          </a:p>
        </p:txBody>
      </p:sp>
      <p:sp>
        <p:nvSpPr>
          <p:cNvPr id="4" name="Shape 2"/>
          <p:cNvSpPr/>
          <p:nvPr/>
        </p:nvSpPr>
        <p:spPr>
          <a:xfrm>
            <a:off x="661492" y="1822748"/>
            <a:ext cx="10869018" cy="737096"/>
          </a:xfrm>
          <a:prstGeom prst="roundRect">
            <a:avLst>
              <a:gd name="adj" fmla="val 7001"/>
            </a:avLst>
          </a:prstGeom>
          <a:solidFill>
            <a:srgbClr val="FFFFFF"/>
          </a:solidFill>
          <a:ln w="15240">
            <a:solidFill>
              <a:srgbClr val="B2BEE5"/>
            </a:solidFill>
            <a:prstDash val="solid"/>
          </a:ln>
        </p:spPr>
        <p:txBody>
          <a:bodyPr/>
          <a:lstStyle/>
          <a:p>
            <a:endParaRPr lang="en-CL" sz="1500"/>
          </a:p>
        </p:txBody>
      </p:sp>
      <p:sp>
        <p:nvSpPr>
          <p:cNvPr id="5" name="Shape 3"/>
          <p:cNvSpPr/>
          <p:nvPr/>
        </p:nvSpPr>
        <p:spPr>
          <a:xfrm>
            <a:off x="674192" y="1835448"/>
            <a:ext cx="491431" cy="711696"/>
          </a:xfrm>
          <a:prstGeom prst="roundRect">
            <a:avLst>
              <a:gd name="adj" fmla="val 7399"/>
            </a:avLst>
          </a:prstGeom>
          <a:solidFill>
            <a:srgbClr val="CCD8FF"/>
          </a:solidFill>
          <a:ln/>
        </p:spPr>
        <p:txBody>
          <a:bodyPr/>
          <a:lstStyle/>
          <a:p>
            <a:endParaRPr lang="en-CL" sz="150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4607" y="2099171"/>
            <a:ext cx="184249" cy="184249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288455" y="1958281"/>
            <a:ext cx="1535807" cy="1919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500"/>
              </a:lnSpc>
            </a:pPr>
            <a:r>
              <a:rPr lang="en-US" sz="1208" b="1" dirty="0">
                <a:solidFill>
                  <a:srgbClr val="404040"/>
                </a:solidFill>
                <a:latin typeface="Josefin Sans Bold" pitchFamily="34" charset="0"/>
                <a:ea typeface="Josefin Sans Bold" pitchFamily="34" charset="-122"/>
                <a:cs typeface="Josefin Sans Bold" pitchFamily="34" charset="-120"/>
              </a:rPr>
              <a:t>Agilidad</a:t>
            </a:r>
            <a:endParaRPr lang="en-US" sz="1208" dirty="0"/>
          </a:p>
        </p:txBody>
      </p:sp>
      <p:sp>
        <p:nvSpPr>
          <p:cNvPr id="8" name="Text 5"/>
          <p:cNvSpPr/>
          <p:nvPr/>
        </p:nvSpPr>
        <p:spPr>
          <a:xfrm>
            <a:off x="1288455" y="2223889"/>
            <a:ext cx="10106521" cy="196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542"/>
              </a:lnSpc>
            </a:pPr>
            <a:r>
              <a:rPr lang="en-US" sz="958" dirty="0">
                <a:solidFill>
                  <a:srgbClr val="40404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"El equipo de TI está usando Scrum, pero Negocio sigue pidiendo fechas fijas y proyectos con inicio y fin tradicional."</a:t>
            </a:r>
            <a:endParaRPr lang="en-US" sz="958" dirty="0"/>
          </a:p>
        </p:txBody>
      </p:sp>
      <p:sp>
        <p:nvSpPr>
          <p:cNvPr id="10" name="Shape 7"/>
          <p:cNvSpPr/>
          <p:nvPr/>
        </p:nvSpPr>
        <p:spPr>
          <a:xfrm>
            <a:off x="674192" y="2690763"/>
            <a:ext cx="491431" cy="711696"/>
          </a:xfrm>
          <a:prstGeom prst="roundRect">
            <a:avLst>
              <a:gd name="adj" fmla="val 7399"/>
            </a:avLst>
          </a:prstGeom>
          <a:solidFill>
            <a:srgbClr val="CCD8FF"/>
          </a:solidFill>
          <a:ln/>
        </p:spPr>
        <p:txBody>
          <a:bodyPr/>
          <a:lstStyle/>
          <a:p>
            <a:endParaRPr lang="en-CL" sz="1500" dirty="0"/>
          </a:p>
        </p:txBody>
      </p:sp>
      <p:sp>
        <p:nvSpPr>
          <p:cNvPr id="11" name="Text 8"/>
          <p:cNvSpPr/>
          <p:nvPr/>
        </p:nvSpPr>
        <p:spPr>
          <a:xfrm>
            <a:off x="1288455" y="2818209"/>
            <a:ext cx="1535807" cy="1919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500"/>
              </a:lnSpc>
            </a:pPr>
            <a:r>
              <a:rPr lang="en-US" sz="1208" b="1" dirty="0">
                <a:solidFill>
                  <a:srgbClr val="404040"/>
                </a:solidFill>
                <a:latin typeface="Josefin Sans Bold" pitchFamily="34" charset="0"/>
                <a:ea typeface="Josefin Sans Bold" pitchFamily="34" charset="-122"/>
                <a:cs typeface="Josefin Sans Bold" pitchFamily="34" charset="-120"/>
              </a:rPr>
              <a:t>Cliente</a:t>
            </a:r>
            <a:endParaRPr lang="en-US" sz="1208" dirty="0"/>
          </a:p>
        </p:txBody>
      </p:sp>
      <p:sp>
        <p:nvSpPr>
          <p:cNvPr id="12" name="Text 9"/>
          <p:cNvSpPr/>
          <p:nvPr/>
        </p:nvSpPr>
        <p:spPr>
          <a:xfrm>
            <a:off x="1288455" y="3083819"/>
            <a:ext cx="10106521" cy="196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542"/>
              </a:lnSpc>
            </a:pPr>
            <a:r>
              <a:rPr lang="en-US" sz="958" dirty="0">
                <a:solidFill>
                  <a:srgbClr val="40404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"Hicimos un Journey Map y encontramos 3 pain points importantes. Ahora debemos priorizarlos."</a:t>
            </a:r>
            <a:endParaRPr lang="en-US" sz="958" dirty="0"/>
          </a:p>
        </p:txBody>
      </p:sp>
      <p:sp>
        <p:nvSpPr>
          <p:cNvPr id="13" name="Shape 10"/>
          <p:cNvSpPr/>
          <p:nvPr/>
        </p:nvSpPr>
        <p:spPr>
          <a:xfrm>
            <a:off x="661492" y="3542606"/>
            <a:ext cx="10869018" cy="737096"/>
          </a:xfrm>
          <a:prstGeom prst="roundRect">
            <a:avLst>
              <a:gd name="adj" fmla="val 7001"/>
            </a:avLst>
          </a:prstGeom>
          <a:solidFill>
            <a:srgbClr val="FFFFFF"/>
          </a:solidFill>
          <a:ln w="15240">
            <a:solidFill>
              <a:srgbClr val="B2BEE5"/>
            </a:solidFill>
            <a:prstDash val="solid"/>
          </a:ln>
        </p:spPr>
        <p:txBody>
          <a:bodyPr/>
          <a:lstStyle/>
          <a:p>
            <a:endParaRPr lang="en-CL" sz="1500"/>
          </a:p>
        </p:txBody>
      </p:sp>
      <p:sp>
        <p:nvSpPr>
          <p:cNvPr id="14" name="Shape 11"/>
          <p:cNvSpPr/>
          <p:nvPr/>
        </p:nvSpPr>
        <p:spPr>
          <a:xfrm>
            <a:off x="674192" y="3555306"/>
            <a:ext cx="491431" cy="711696"/>
          </a:xfrm>
          <a:prstGeom prst="roundRect">
            <a:avLst>
              <a:gd name="adj" fmla="val 7399"/>
            </a:avLst>
          </a:prstGeom>
          <a:solidFill>
            <a:srgbClr val="CCD8FF"/>
          </a:solidFill>
          <a:ln/>
        </p:spPr>
        <p:txBody>
          <a:bodyPr/>
          <a:lstStyle/>
          <a:p>
            <a:endParaRPr lang="en-CL" sz="1500"/>
          </a:p>
        </p:txBody>
      </p:sp>
      <p:pic>
        <p:nvPicPr>
          <p:cNvPr id="15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24607" y="3819030"/>
            <a:ext cx="184249" cy="184249"/>
          </a:xfrm>
          <a:prstGeom prst="rect">
            <a:avLst/>
          </a:prstGeom>
        </p:spPr>
      </p:pic>
      <p:sp>
        <p:nvSpPr>
          <p:cNvPr id="16" name="Text 12"/>
          <p:cNvSpPr/>
          <p:nvPr/>
        </p:nvSpPr>
        <p:spPr>
          <a:xfrm>
            <a:off x="1288455" y="3678139"/>
            <a:ext cx="1535807" cy="1919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500"/>
              </a:lnSpc>
            </a:pPr>
            <a:r>
              <a:rPr lang="en-US" sz="1208" b="1" dirty="0">
                <a:solidFill>
                  <a:srgbClr val="404040"/>
                </a:solidFill>
                <a:latin typeface="Josefin Sans Bold" pitchFamily="34" charset="0"/>
                <a:ea typeface="Josefin Sans Bold" pitchFamily="34" charset="-122"/>
                <a:cs typeface="Josefin Sans Bold" pitchFamily="34" charset="-120"/>
              </a:rPr>
              <a:t>Colaboración</a:t>
            </a:r>
            <a:endParaRPr lang="en-US" sz="1208" dirty="0"/>
          </a:p>
        </p:txBody>
      </p:sp>
      <p:sp>
        <p:nvSpPr>
          <p:cNvPr id="17" name="Text 13"/>
          <p:cNvSpPr/>
          <p:nvPr/>
        </p:nvSpPr>
        <p:spPr>
          <a:xfrm>
            <a:off x="1288455" y="3943747"/>
            <a:ext cx="10106521" cy="196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542"/>
              </a:lnSpc>
            </a:pPr>
            <a:r>
              <a:rPr lang="en-US" sz="958" dirty="0">
                <a:solidFill>
                  <a:srgbClr val="40404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"Tenemos Slack/Teams y hacemos reuniones semanales de coordinación entre áreas."</a:t>
            </a:r>
            <a:endParaRPr lang="en-US" sz="958" dirty="0"/>
          </a:p>
        </p:txBody>
      </p:sp>
      <p:sp>
        <p:nvSpPr>
          <p:cNvPr id="18" name="Shape 14"/>
          <p:cNvSpPr/>
          <p:nvPr/>
        </p:nvSpPr>
        <p:spPr>
          <a:xfrm>
            <a:off x="661492" y="4402535"/>
            <a:ext cx="10869018" cy="737096"/>
          </a:xfrm>
          <a:prstGeom prst="roundRect">
            <a:avLst>
              <a:gd name="adj" fmla="val 7001"/>
            </a:avLst>
          </a:prstGeom>
          <a:solidFill>
            <a:srgbClr val="FFFFFF"/>
          </a:solidFill>
          <a:ln w="15240">
            <a:solidFill>
              <a:srgbClr val="B2BEE5"/>
            </a:solidFill>
            <a:prstDash val="solid"/>
          </a:ln>
        </p:spPr>
        <p:txBody>
          <a:bodyPr/>
          <a:lstStyle/>
          <a:p>
            <a:endParaRPr lang="en-CL" sz="1500"/>
          </a:p>
        </p:txBody>
      </p:sp>
      <p:sp>
        <p:nvSpPr>
          <p:cNvPr id="19" name="Shape 15"/>
          <p:cNvSpPr/>
          <p:nvPr/>
        </p:nvSpPr>
        <p:spPr>
          <a:xfrm>
            <a:off x="674192" y="4415235"/>
            <a:ext cx="491431" cy="711696"/>
          </a:xfrm>
          <a:prstGeom prst="roundRect">
            <a:avLst>
              <a:gd name="adj" fmla="val 7399"/>
            </a:avLst>
          </a:prstGeom>
          <a:solidFill>
            <a:srgbClr val="CCD8FF"/>
          </a:solidFill>
          <a:ln/>
        </p:spPr>
        <p:txBody>
          <a:bodyPr/>
          <a:lstStyle/>
          <a:p>
            <a:endParaRPr lang="en-CL" sz="1500"/>
          </a:p>
        </p:txBody>
      </p:sp>
      <p:pic>
        <p:nvPicPr>
          <p:cNvPr id="20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24607" y="4678958"/>
            <a:ext cx="184249" cy="184249"/>
          </a:xfrm>
          <a:prstGeom prst="rect">
            <a:avLst/>
          </a:prstGeom>
        </p:spPr>
      </p:pic>
      <p:sp>
        <p:nvSpPr>
          <p:cNvPr id="21" name="Text 16"/>
          <p:cNvSpPr/>
          <p:nvPr/>
        </p:nvSpPr>
        <p:spPr>
          <a:xfrm>
            <a:off x="1288455" y="4538068"/>
            <a:ext cx="1535807" cy="1919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500"/>
              </a:lnSpc>
            </a:pPr>
            <a:r>
              <a:rPr lang="en-US" sz="1208" b="1" dirty="0">
                <a:solidFill>
                  <a:srgbClr val="404040"/>
                </a:solidFill>
                <a:latin typeface="Josefin Sans Bold" pitchFamily="34" charset="0"/>
                <a:ea typeface="Josefin Sans Bold" pitchFamily="34" charset="-122"/>
                <a:cs typeface="Josefin Sans Bold" pitchFamily="34" charset="-120"/>
              </a:rPr>
              <a:t>Datos</a:t>
            </a:r>
            <a:endParaRPr lang="en-US" sz="1208" dirty="0"/>
          </a:p>
        </p:txBody>
      </p:sp>
      <p:sp>
        <p:nvSpPr>
          <p:cNvPr id="22" name="Text 17"/>
          <p:cNvSpPr/>
          <p:nvPr/>
        </p:nvSpPr>
        <p:spPr>
          <a:xfrm>
            <a:off x="1288455" y="4803676"/>
            <a:ext cx="10106521" cy="196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542"/>
              </a:lnSpc>
            </a:pPr>
            <a:r>
              <a:rPr lang="en-US" sz="958" dirty="0">
                <a:solidFill>
                  <a:srgbClr val="40404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"El dashboard de ventas muestra que la Región Sur cayó 5% este trimestre."</a:t>
            </a:r>
            <a:endParaRPr lang="en-US" sz="958" dirty="0"/>
          </a:p>
        </p:txBody>
      </p:sp>
      <p:sp>
        <p:nvSpPr>
          <p:cNvPr id="23" name="Shape 18"/>
          <p:cNvSpPr/>
          <p:nvPr/>
        </p:nvSpPr>
        <p:spPr>
          <a:xfrm>
            <a:off x="661492" y="5262464"/>
            <a:ext cx="10869018" cy="737096"/>
          </a:xfrm>
          <a:prstGeom prst="roundRect">
            <a:avLst>
              <a:gd name="adj" fmla="val 7001"/>
            </a:avLst>
          </a:prstGeom>
          <a:solidFill>
            <a:srgbClr val="FFFFFF"/>
          </a:solidFill>
          <a:ln w="15240">
            <a:solidFill>
              <a:srgbClr val="B2BEE5"/>
            </a:solidFill>
            <a:prstDash val="solid"/>
          </a:ln>
        </p:spPr>
        <p:txBody>
          <a:bodyPr/>
          <a:lstStyle/>
          <a:p>
            <a:endParaRPr lang="en-CL" sz="1500"/>
          </a:p>
        </p:txBody>
      </p:sp>
      <p:sp>
        <p:nvSpPr>
          <p:cNvPr id="24" name="Shape 19"/>
          <p:cNvSpPr/>
          <p:nvPr/>
        </p:nvSpPr>
        <p:spPr>
          <a:xfrm>
            <a:off x="674192" y="5275164"/>
            <a:ext cx="491431" cy="711696"/>
          </a:xfrm>
          <a:prstGeom prst="roundRect">
            <a:avLst>
              <a:gd name="adj" fmla="val 7399"/>
            </a:avLst>
          </a:prstGeom>
          <a:solidFill>
            <a:srgbClr val="CCD8FF"/>
          </a:solidFill>
          <a:ln/>
        </p:spPr>
        <p:txBody>
          <a:bodyPr/>
          <a:lstStyle/>
          <a:p>
            <a:endParaRPr lang="en-CL" sz="1500"/>
          </a:p>
        </p:txBody>
      </p:sp>
      <p:pic>
        <p:nvPicPr>
          <p:cNvPr id="25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24607" y="5538887"/>
            <a:ext cx="184249" cy="184249"/>
          </a:xfrm>
          <a:prstGeom prst="rect">
            <a:avLst/>
          </a:prstGeom>
        </p:spPr>
      </p:pic>
      <p:sp>
        <p:nvSpPr>
          <p:cNvPr id="26" name="Text 20"/>
          <p:cNvSpPr/>
          <p:nvPr/>
        </p:nvSpPr>
        <p:spPr>
          <a:xfrm>
            <a:off x="1288455" y="5397996"/>
            <a:ext cx="1535807" cy="1919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500"/>
              </a:lnSpc>
            </a:pPr>
            <a:r>
              <a:rPr lang="en-US" sz="1208" b="1" dirty="0">
                <a:solidFill>
                  <a:srgbClr val="404040"/>
                </a:solidFill>
                <a:latin typeface="Josefin Sans Bold" pitchFamily="34" charset="0"/>
                <a:ea typeface="Josefin Sans Bold" pitchFamily="34" charset="-122"/>
                <a:cs typeface="Josefin Sans Bold" pitchFamily="34" charset="-120"/>
              </a:rPr>
              <a:t>Experimentación</a:t>
            </a:r>
            <a:endParaRPr lang="en-US" sz="1208" dirty="0"/>
          </a:p>
        </p:txBody>
      </p:sp>
      <p:sp>
        <p:nvSpPr>
          <p:cNvPr id="27" name="Text 21"/>
          <p:cNvSpPr/>
          <p:nvPr/>
        </p:nvSpPr>
        <p:spPr>
          <a:xfrm>
            <a:off x="1288455" y="5663605"/>
            <a:ext cx="10106521" cy="196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542"/>
              </a:lnSpc>
            </a:pPr>
            <a:r>
              <a:rPr lang="en-US" sz="958" dirty="0">
                <a:solidFill>
                  <a:srgbClr val="40404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"El gerente de innovación tiene un piloto para una nueva app móvil."</a:t>
            </a:r>
            <a:endParaRPr lang="en-US" sz="958" dirty="0"/>
          </a:p>
        </p:txBody>
      </p:sp>
      <p:sp>
        <p:nvSpPr>
          <p:cNvPr id="28" name="Text 22"/>
          <p:cNvSpPr/>
          <p:nvPr/>
        </p:nvSpPr>
        <p:spPr>
          <a:xfrm>
            <a:off x="11656814" y="6430764"/>
            <a:ext cx="402928" cy="2117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>
              <a:lnSpc>
                <a:spcPts val="1667"/>
              </a:lnSpc>
            </a:pPr>
            <a:r>
              <a:rPr lang="en-US" sz="1042" dirty="0">
                <a:solidFill>
                  <a:srgbClr val="40404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40</a:t>
            </a:r>
            <a:endParaRPr lang="en-US" sz="1042" dirty="0"/>
          </a:p>
        </p:txBody>
      </p:sp>
      <p:pic>
        <p:nvPicPr>
          <p:cNvPr id="32" name="Gráfico 31" descr="Contorno de cara de ángel contorno">
            <a:extLst>
              <a:ext uri="{FF2B5EF4-FFF2-40B4-BE49-F238E27FC236}">
                <a16:creationId xmlns:a16="http://schemas.microsoft.com/office/drawing/2014/main" id="{2E6FA00E-196F-F7E5-6B99-984F8CCF8E7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24607" y="2946895"/>
            <a:ext cx="196453" cy="19645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1492" y="743844"/>
            <a:ext cx="6125766" cy="590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625"/>
              </a:lnSpc>
            </a:pPr>
            <a:r>
              <a:rPr lang="en-US" sz="3708" b="1" dirty="0">
                <a:solidFill>
                  <a:srgbClr val="0034D9"/>
                </a:solidFill>
                <a:latin typeface="Josefin Sans Bold" pitchFamily="34" charset="0"/>
                <a:ea typeface="Josefin Sans Bold" pitchFamily="34" charset="-122"/>
                <a:cs typeface="Josefin Sans Bold" pitchFamily="34" charset="-120"/>
              </a:rPr>
              <a:t>Objetivo Específico de Hoy</a:t>
            </a:r>
            <a:endParaRPr lang="en-US" sz="3708" dirty="0"/>
          </a:p>
        </p:txBody>
      </p:sp>
      <p:sp>
        <p:nvSpPr>
          <p:cNvPr id="3" name="Text 1"/>
          <p:cNvSpPr/>
          <p:nvPr/>
        </p:nvSpPr>
        <p:spPr>
          <a:xfrm>
            <a:off x="661492" y="1788021"/>
            <a:ext cx="6336903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40404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Comprender los fundamentos de la transformación digital y su impacto en las organizaciones.</a:t>
            </a:r>
            <a:endParaRPr lang="en-US" sz="1458" dirty="0"/>
          </a:p>
        </p:txBody>
      </p:sp>
      <p:sp>
        <p:nvSpPr>
          <p:cNvPr id="4" name="Text 2"/>
          <p:cNvSpPr/>
          <p:nvPr/>
        </p:nvSpPr>
        <p:spPr>
          <a:xfrm>
            <a:off x="661492" y="2581870"/>
            <a:ext cx="3404989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b="1" dirty="0">
                <a:solidFill>
                  <a:srgbClr val="0034D9"/>
                </a:solidFill>
                <a:latin typeface="Josefin Sans Bold" pitchFamily="34" charset="0"/>
                <a:ea typeface="Josefin Sans Bold" pitchFamily="34" charset="-122"/>
                <a:cs typeface="Josefin Sans Bold" pitchFamily="34" charset="-120"/>
              </a:rPr>
              <a:t>Temas clave de estas sesiones:</a:t>
            </a:r>
            <a:endParaRPr lang="en-US" sz="1833" dirty="0"/>
          </a:p>
        </p:txBody>
      </p:sp>
      <p:sp>
        <p:nvSpPr>
          <p:cNvPr id="5" name="Text 3"/>
          <p:cNvSpPr/>
          <p:nvPr/>
        </p:nvSpPr>
        <p:spPr>
          <a:xfrm>
            <a:off x="661492" y="3066157"/>
            <a:ext cx="6336903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375"/>
              </a:lnSpc>
              <a:buSzPct val="100000"/>
              <a:buChar char="•"/>
            </a:pPr>
            <a:r>
              <a:rPr lang="en-US" sz="1458" dirty="0">
                <a:solidFill>
                  <a:srgbClr val="40404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Fundamentos de innovación tecnológica</a:t>
            </a:r>
            <a:endParaRPr lang="en-US" sz="1458" dirty="0"/>
          </a:p>
        </p:txBody>
      </p:sp>
      <p:sp>
        <p:nvSpPr>
          <p:cNvPr id="6" name="Text 4"/>
          <p:cNvSpPr/>
          <p:nvPr/>
        </p:nvSpPr>
        <p:spPr>
          <a:xfrm>
            <a:off x="661492" y="3434656"/>
            <a:ext cx="6336903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375"/>
              </a:lnSpc>
              <a:buSzPct val="100000"/>
              <a:buChar char="•"/>
            </a:pPr>
            <a:r>
              <a:rPr lang="en-US" sz="1458" dirty="0">
                <a:solidFill>
                  <a:srgbClr val="40404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Cultura digital organizacional</a:t>
            </a:r>
            <a:endParaRPr lang="en-US" sz="1458" dirty="0"/>
          </a:p>
        </p:txBody>
      </p:sp>
      <p:sp>
        <p:nvSpPr>
          <p:cNvPr id="7" name="Text 5"/>
          <p:cNvSpPr/>
          <p:nvPr/>
        </p:nvSpPr>
        <p:spPr>
          <a:xfrm>
            <a:off x="661492" y="3803155"/>
            <a:ext cx="6336903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375"/>
              </a:lnSpc>
              <a:buSzPct val="100000"/>
              <a:buChar char="•"/>
            </a:pPr>
            <a:r>
              <a:rPr lang="en-US" sz="1458" dirty="0">
                <a:solidFill>
                  <a:srgbClr val="40404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Diseño de experiencias omnicanal</a:t>
            </a:r>
            <a:endParaRPr lang="en-US" sz="1458" dirty="0"/>
          </a:p>
        </p:txBody>
      </p:sp>
      <p:sp>
        <p:nvSpPr>
          <p:cNvPr id="8" name="Text 6"/>
          <p:cNvSpPr/>
          <p:nvPr/>
        </p:nvSpPr>
        <p:spPr>
          <a:xfrm>
            <a:off x="661492" y="4171653"/>
            <a:ext cx="6336903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375"/>
              </a:lnSpc>
              <a:buSzPct val="100000"/>
              <a:buChar char="•"/>
            </a:pPr>
            <a:r>
              <a:rPr lang="en-US" sz="1458" dirty="0">
                <a:solidFill>
                  <a:srgbClr val="40404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Estrategias de adopción tecnológica</a:t>
            </a:r>
            <a:endParaRPr lang="en-US" sz="1458" dirty="0"/>
          </a:p>
        </p:txBody>
      </p:sp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5914" y="1830586"/>
            <a:ext cx="4070846" cy="4070846"/>
          </a:xfrm>
          <a:prstGeom prst="rect">
            <a:avLst/>
          </a:prstGeom>
        </p:spPr>
      </p:pic>
      <p:sp>
        <p:nvSpPr>
          <p:cNvPr id="10" name="Text 7"/>
          <p:cNvSpPr/>
          <p:nvPr/>
        </p:nvSpPr>
        <p:spPr>
          <a:xfrm>
            <a:off x="11821617" y="6430764"/>
            <a:ext cx="238125" cy="2117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>
              <a:lnSpc>
                <a:spcPts val="1667"/>
              </a:lnSpc>
            </a:pPr>
            <a:r>
              <a:rPr lang="en-US" sz="1042" dirty="0">
                <a:solidFill>
                  <a:srgbClr val="40404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4</a:t>
            </a:r>
            <a:endParaRPr lang="en-US" sz="1042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1492" y="885925"/>
            <a:ext cx="7506295" cy="590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625"/>
              </a:lnSpc>
            </a:pPr>
            <a:r>
              <a:rPr lang="en-US" sz="3708" b="1" dirty="0">
                <a:solidFill>
                  <a:srgbClr val="0034D9"/>
                </a:solidFill>
                <a:latin typeface="Josefin Sans Bold" pitchFamily="34" charset="0"/>
                <a:ea typeface="Josefin Sans Bold" pitchFamily="34" charset="-122"/>
                <a:cs typeface="Josefin Sans Bold" pitchFamily="34" charset="-120"/>
              </a:rPr>
              <a:t>Ejemplo de Nivel 5: "Optimizado"</a:t>
            </a:r>
            <a:endParaRPr lang="en-US" sz="3708" dirty="0"/>
          </a:p>
        </p:txBody>
      </p:sp>
      <p:sp>
        <p:nvSpPr>
          <p:cNvPr id="3" name="Text 1"/>
          <p:cNvSpPr/>
          <p:nvPr/>
        </p:nvSpPr>
        <p:spPr>
          <a:xfrm>
            <a:off x="661492" y="1854597"/>
            <a:ext cx="10869018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40404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El "ideal" de la organización digital:</a:t>
            </a:r>
            <a:endParaRPr lang="en-US" sz="1458" dirty="0"/>
          </a:p>
        </p:txBody>
      </p:sp>
      <p:sp>
        <p:nvSpPr>
          <p:cNvPr id="4" name="Shape 2"/>
          <p:cNvSpPr/>
          <p:nvPr/>
        </p:nvSpPr>
        <p:spPr>
          <a:xfrm>
            <a:off x="661492" y="2369642"/>
            <a:ext cx="3496965" cy="2009081"/>
          </a:xfrm>
          <a:prstGeom prst="roundRect">
            <a:avLst>
              <a:gd name="adj" fmla="val 22580"/>
            </a:avLst>
          </a:prstGeom>
          <a:solidFill>
            <a:srgbClr val="CCD8FF"/>
          </a:solidFill>
          <a:ln w="7620">
            <a:solidFill>
              <a:srgbClr val="B2BEE5"/>
            </a:solidFill>
            <a:prstDash val="solid"/>
          </a:ln>
        </p:spPr>
        <p:txBody>
          <a:bodyPr/>
          <a:lstStyle/>
          <a:p>
            <a:endParaRPr lang="en-CL" sz="1500"/>
          </a:p>
        </p:txBody>
      </p:sp>
      <p:sp>
        <p:nvSpPr>
          <p:cNvPr id="5" name="Text 3"/>
          <p:cNvSpPr/>
          <p:nvPr/>
        </p:nvSpPr>
        <p:spPr>
          <a:xfrm>
            <a:off x="856854" y="2565003"/>
            <a:ext cx="236269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b="1" dirty="0">
                <a:solidFill>
                  <a:srgbClr val="404040"/>
                </a:solidFill>
                <a:latin typeface="Josefin Sans Bold" pitchFamily="34" charset="0"/>
                <a:ea typeface="Josefin Sans Bold" pitchFamily="34" charset="-122"/>
                <a:cs typeface="Josefin Sans Bold" pitchFamily="34" charset="-120"/>
              </a:rPr>
              <a:t>Agilidad</a:t>
            </a:r>
            <a:endParaRPr lang="en-US" sz="1833" dirty="0"/>
          </a:p>
        </p:txBody>
      </p:sp>
      <p:sp>
        <p:nvSpPr>
          <p:cNvPr id="6" name="Text 4"/>
          <p:cNvSpPr/>
          <p:nvPr/>
        </p:nvSpPr>
        <p:spPr>
          <a:xfrm>
            <a:off x="856853" y="2973685"/>
            <a:ext cx="3106242" cy="12096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40404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"El equipo 'App Clientes' tiene autonomía completa para lanzar mejoras cada semana basándose en feedback."</a:t>
            </a:r>
            <a:endParaRPr lang="en-US" sz="1458" dirty="0"/>
          </a:p>
        </p:txBody>
      </p:sp>
      <p:sp>
        <p:nvSpPr>
          <p:cNvPr id="7" name="Shape 5"/>
          <p:cNvSpPr/>
          <p:nvPr/>
        </p:nvSpPr>
        <p:spPr>
          <a:xfrm>
            <a:off x="4347468" y="2369642"/>
            <a:ext cx="3496965" cy="2009081"/>
          </a:xfrm>
          <a:prstGeom prst="roundRect">
            <a:avLst>
              <a:gd name="adj" fmla="val 22580"/>
            </a:avLst>
          </a:prstGeom>
          <a:solidFill>
            <a:srgbClr val="CCD8FF"/>
          </a:solidFill>
          <a:ln w="7620">
            <a:solidFill>
              <a:srgbClr val="B2BEE5"/>
            </a:solidFill>
            <a:prstDash val="solid"/>
          </a:ln>
        </p:spPr>
        <p:txBody>
          <a:bodyPr/>
          <a:lstStyle/>
          <a:p>
            <a:endParaRPr lang="en-CL" sz="1500"/>
          </a:p>
        </p:txBody>
      </p:sp>
      <p:sp>
        <p:nvSpPr>
          <p:cNvPr id="8" name="Text 6"/>
          <p:cNvSpPr/>
          <p:nvPr/>
        </p:nvSpPr>
        <p:spPr>
          <a:xfrm>
            <a:off x="4542830" y="2565003"/>
            <a:ext cx="236269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b="1" dirty="0">
                <a:solidFill>
                  <a:srgbClr val="404040"/>
                </a:solidFill>
                <a:latin typeface="Josefin Sans Bold" pitchFamily="34" charset="0"/>
                <a:ea typeface="Josefin Sans Bold" pitchFamily="34" charset="-122"/>
                <a:cs typeface="Josefin Sans Bold" pitchFamily="34" charset="-120"/>
              </a:rPr>
              <a:t>Cliente</a:t>
            </a:r>
            <a:endParaRPr lang="en-US" sz="1833" dirty="0"/>
          </a:p>
        </p:txBody>
      </p:sp>
      <p:sp>
        <p:nvSpPr>
          <p:cNvPr id="9" name="Text 7"/>
          <p:cNvSpPr/>
          <p:nvPr/>
        </p:nvSpPr>
        <p:spPr>
          <a:xfrm>
            <a:off x="4542830" y="2973685"/>
            <a:ext cx="3106242" cy="9072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40404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"El feedback directo de la comunidad de usuarios definió las 3 features del próximo sprint."</a:t>
            </a:r>
            <a:endParaRPr lang="en-US" sz="1458" dirty="0"/>
          </a:p>
        </p:txBody>
      </p:sp>
      <p:sp>
        <p:nvSpPr>
          <p:cNvPr id="10" name="Shape 8"/>
          <p:cNvSpPr/>
          <p:nvPr/>
        </p:nvSpPr>
        <p:spPr>
          <a:xfrm>
            <a:off x="8033444" y="2369642"/>
            <a:ext cx="3496965" cy="2009081"/>
          </a:xfrm>
          <a:prstGeom prst="roundRect">
            <a:avLst>
              <a:gd name="adj" fmla="val 22580"/>
            </a:avLst>
          </a:prstGeom>
          <a:solidFill>
            <a:srgbClr val="CCD8FF"/>
          </a:solidFill>
          <a:ln w="7620">
            <a:solidFill>
              <a:srgbClr val="B2BEE5"/>
            </a:solidFill>
            <a:prstDash val="solid"/>
          </a:ln>
        </p:spPr>
        <p:txBody>
          <a:bodyPr/>
          <a:lstStyle/>
          <a:p>
            <a:endParaRPr lang="en-CL" sz="1500"/>
          </a:p>
        </p:txBody>
      </p:sp>
      <p:sp>
        <p:nvSpPr>
          <p:cNvPr id="11" name="Text 9"/>
          <p:cNvSpPr/>
          <p:nvPr/>
        </p:nvSpPr>
        <p:spPr>
          <a:xfrm>
            <a:off x="8228807" y="2565003"/>
            <a:ext cx="236269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b="1" dirty="0">
                <a:solidFill>
                  <a:srgbClr val="404040"/>
                </a:solidFill>
                <a:latin typeface="Josefin Sans Bold" pitchFamily="34" charset="0"/>
                <a:ea typeface="Josefin Sans Bold" pitchFamily="34" charset="-122"/>
                <a:cs typeface="Josefin Sans Bold" pitchFamily="34" charset="-120"/>
              </a:rPr>
              <a:t>Colaboración</a:t>
            </a:r>
            <a:endParaRPr lang="en-US" sz="1833" dirty="0"/>
          </a:p>
        </p:txBody>
      </p:sp>
      <p:sp>
        <p:nvSpPr>
          <p:cNvPr id="12" name="Text 10"/>
          <p:cNvSpPr/>
          <p:nvPr/>
        </p:nvSpPr>
        <p:spPr>
          <a:xfrm>
            <a:off x="8228807" y="2973685"/>
            <a:ext cx="3106242" cy="9072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40404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"El presupuesto no está por áreas funcionales, está asignado por 'Misiones' estratégicas u OKRs."</a:t>
            </a:r>
            <a:endParaRPr lang="en-US" sz="1458" dirty="0"/>
          </a:p>
        </p:txBody>
      </p:sp>
      <p:sp>
        <p:nvSpPr>
          <p:cNvPr id="13" name="Shape 11"/>
          <p:cNvSpPr/>
          <p:nvPr/>
        </p:nvSpPr>
        <p:spPr>
          <a:xfrm>
            <a:off x="661492" y="4567734"/>
            <a:ext cx="5339953" cy="1404243"/>
          </a:xfrm>
          <a:prstGeom prst="roundRect">
            <a:avLst>
              <a:gd name="adj" fmla="val 32306"/>
            </a:avLst>
          </a:prstGeom>
          <a:solidFill>
            <a:srgbClr val="CCD8FF"/>
          </a:solidFill>
          <a:ln w="7620">
            <a:solidFill>
              <a:srgbClr val="B2BEE5"/>
            </a:solidFill>
            <a:prstDash val="solid"/>
          </a:ln>
        </p:spPr>
        <p:txBody>
          <a:bodyPr/>
          <a:lstStyle/>
          <a:p>
            <a:endParaRPr lang="en-CL" sz="1500"/>
          </a:p>
        </p:txBody>
      </p:sp>
      <p:sp>
        <p:nvSpPr>
          <p:cNvPr id="14" name="Text 12"/>
          <p:cNvSpPr/>
          <p:nvPr/>
        </p:nvSpPr>
        <p:spPr>
          <a:xfrm>
            <a:off x="856854" y="4763095"/>
            <a:ext cx="236269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b="1" dirty="0">
                <a:solidFill>
                  <a:srgbClr val="404040"/>
                </a:solidFill>
                <a:latin typeface="Josefin Sans Bold" pitchFamily="34" charset="0"/>
                <a:ea typeface="Josefin Sans Bold" pitchFamily="34" charset="-122"/>
                <a:cs typeface="Josefin Sans Bold" pitchFamily="34" charset="-120"/>
              </a:rPr>
              <a:t>Datos</a:t>
            </a:r>
            <a:endParaRPr lang="en-US" sz="1833" dirty="0"/>
          </a:p>
        </p:txBody>
      </p:sp>
      <p:sp>
        <p:nvSpPr>
          <p:cNvPr id="15" name="Text 13"/>
          <p:cNvSpPr/>
          <p:nvPr/>
        </p:nvSpPr>
        <p:spPr>
          <a:xfrm>
            <a:off x="856853" y="5171778"/>
            <a:ext cx="4949230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40404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"El modelo predictivo identificó la fuga potencial de este cliente y le enviamos una oferta proactiva."</a:t>
            </a:r>
            <a:endParaRPr lang="en-US" sz="1458" dirty="0"/>
          </a:p>
        </p:txBody>
      </p:sp>
      <p:sp>
        <p:nvSpPr>
          <p:cNvPr id="16" name="Shape 14"/>
          <p:cNvSpPr/>
          <p:nvPr/>
        </p:nvSpPr>
        <p:spPr>
          <a:xfrm>
            <a:off x="6190457" y="4567734"/>
            <a:ext cx="5339953" cy="1404243"/>
          </a:xfrm>
          <a:prstGeom prst="roundRect">
            <a:avLst>
              <a:gd name="adj" fmla="val 32306"/>
            </a:avLst>
          </a:prstGeom>
          <a:solidFill>
            <a:srgbClr val="CCD8FF"/>
          </a:solidFill>
          <a:ln w="7620">
            <a:solidFill>
              <a:srgbClr val="B2BEE5"/>
            </a:solidFill>
            <a:prstDash val="solid"/>
          </a:ln>
        </p:spPr>
        <p:txBody>
          <a:bodyPr/>
          <a:lstStyle/>
          <a:p>
            <a:endParaRPr lang="en-CL" sz="1500"/>
          </a:p>
        </p:txBody>
      </p:sp>
      <p:sp>
        <p:nvSpPr>
          <p:cNvPr id="17" name="Text 15"/>
          <p:cNvSpPr/>
          <p:nvPr/>
        </p:nvSpPr>
        <p:spPr>
          <a:xfrm>
            <a:off x="6385819" y="4763095"/>
            <a:ext cx="236269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b="1" dirty="0">
                <a:solidFill>
                  <a:srgbClr val="404040"/>
                </a:solidFill>
                <a:latin typeface="Josefin Sans Bold" pitchFamily="34" charset="0"/>
                <a:ea typeface="Josefin Sans Bold" pitchFamily="34" charset="-122"/>
                <a:cs typeface="Josefin Sans Bold" pitchFamily="34" charset="-120"/>
              </a:rPr>
              <a:t>Experimentación</a:t>
            </a:r>
            <a:endParaRPr lang="en-US" sz="1833" dirty="0"/>
          </a:p>
        </p:txBody>
      </p:sp>
      <p:sp>
        <p:nvSpPr>
          <p:cNvPr id="18" name="Text 16"/>
          <p:cNvSpPr/>
          <p:nvPr/>
        </p:nvSpPr>
        <p:spPr>
          <a:xfrm>
            <a:off x="6385818" y="5171778"/>
            <a:ext cx="4949230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40404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"Lanzamos 3 versiones de la landing page en prueba A/B. La versión 'C' ganó por 15% más conversión."</a:t>
            </a:r>
            <a:endParaRPr lang="en-US" sz="1458" dirty="0"/>
          </a:p>
        </p:txBody>
      </p:sp>
      <p:sp>
        <p:nvSpPr>
          <p:cNvPr id="19" name="Text 17"/>
          <p:cNvSpPr/>
          <p:nvPr/>
        </p:nvSpPr>
        <p:spPr>
          <a:xfrm>
            <a:off x="11742242" y="6430764"/>
            <a:ext cx="317500" cy="2117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>
              <a:lnSpc>
                <a:spcPts val="1667"/>
              </a:lnSpc>
            </a:pPr>
            <a:r>
              <a:rPr lang="en-US" sz="1042" dirty="0">
                <a:solidFill>
                  <a:srgbClr val="40404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41</a:t>
            </a:r>
            <a:endParaRPr lang="en-US" sz="1042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572000" cy="686028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226844" y="636191"/>
            <a:ext cx="4810522" cy="555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333"/>
              </a:lnSpc>
            </a:pPr>
            <a:r>
              <a:rPr lang="en-US" sz="3458" b="1" dirty="0">
                <a:solidFill>
                  <a:srgbClr val="0034D9"/>
                </a:solidFill>
                <a:latin typeface="Josefin Sans Bold" pitchFamily="34" charset="0"/>
                <a:ea typeface="Josefin Sans Bold" pitchFamily="34" charset="-122"/>
                <a:cs typeface="Josefin Sans Bold" pitchFamily="34" charset="-120"/>
              </a:rPr>
              <a:t>Instrucciones (Parte 2)</a:t>
            </a:r>
            <a:endParaRPr lang="en-US" sz="3458" dirty="0"/>
          </a:p>
        </p:txBody>
      </p:sp>
      <p:sp>
        <p:nvSpPr>
          <p:cNvPr id="4" name="Text 1"/>
          <p:cNvSpPr/>
          <p:nvPr/>
        </p:nvSpPr>
        <p:spPr>
          <a:xfrm>
            <a:off x="5226844" y="1458218"/>
            <a:ext cx="6310313" cy="2844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08"/>
              </a:lnSpc>
            </a:pPr>
            <a:r>
              <a:rPr lang="en-US" sz="1375" b="1" dirty="0">
                <a:solidFill>
                  <a:srgbClr val="40404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Duración:</a:t>
            </a:r>
            <a:r>
              <a:rPr lang="en-US" sz="1375" dirty="0">
                <a:solidFill>
                  <a:srgbClr val="40404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 20 </a:t>
            </a:r>
            <a:r>
              <a:rPr lang="en-US" sz="1375" dirty="0" err="1">
                <a:solidFill>
                  <a:srgbClr val="40404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minutos</a:t>
            </a:r>
            <a:r>
              <a:rPr lang="en-US" sz="1375" dirty="0">
                <a:solidFill>
                  <a:srgbClr val="40404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 (</a:t>
            </a:r>
            <a:r>
              <a:rPr lang="en-US" sz="1375" dirty="0" err="1">
                <a:solidFill>
                  <a:srgbClr val="40404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Actividad</a:t>
            </a:r>
            <a:r>
              <a:rPr lang="en-US" sz="1375" dirty="0">
                <a:solidFill>
                  <a:srgbClr val="40404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 </a:t>
            </a:r>
            <a:r>
              <a:rPr lang="en-US" sz="1375" dirty="0" err="1">
                <a:solidFill>
                  <a:srgbClr val="40404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grupal</a:t>
            </a:r>
            <a:r>
              <a:rPr lang="en-US" sz="1375" dirty="0">
                <a:solidFill>
                  <a:srgbClr val="40404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)</a:t>
            </a:r>
            <a:endParaRPr lang="en-US" sz="1375" dirty="0"/>
          </a:p>
        </p:txBody>
      </p:sp>
      <p:sp>
        <p:nvSpPr>
          <p:cNvPr id="5" name="Shape 2"/>
          <p:cNvSpPr/>
          <p:nvPr/>
        </p:nvSpPr>
        <p:spPr>
          <a:xfrm>
            <a:off x="5226844" y="1942604"/>
            <a:ext cx="711002" cy="1308695"/>
          </a:xfrm>
          <a:prstGeom prst="roundRect">
            <a:avLst>
              <a:gd name="adj" fmla="val 360022"/>
            </a:avLst>
          </a:prstGeom>
          <a:solidFill>
            <a:srgbClr val="CCD8FF"/>
          </a:solidFill>
          <a:ln w="7620">
            <a:solidFill>
              <a:srgbClr val="B2BEE5"/>
            </a:solidFill>
            <a:prstDash val="solid"/>
          </a:ln>
        </p:spPr>
        <p:txBody>
          <a:bodyPr/>
          <a:lstStyle/>
          <a:p>
            <a:endParaRPr lang="en-CL" sz="150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48995" y="2463602"/>
            <a:ext cx="266601" cy="26660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115546" y="2120305"/>
            <a:ext cx="2222004" cy="2778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167"/>
              </a:lnSpc>
            </a:pPr>
            <a:r>
              <a:rPr lang="en-US" sz="1708" b="1" dirty="0">
                <a:solidFill>
                  <a:srgbClr val="404040"/>
                </a:solidFill>
                <a:latin typeface="Josefin Sans Bold" pitchFamily="34" charset="0"/>
                <a:ea typeface="Josefin Sans Bold" pitchFamily="34" charset="-122"/>
                <a:cs typeface="Josefin Sans Bold" pitchFamily="34" charset="-120"/>
              </a:rPr>
              <a:t>Identificar brechas</a:t>
            </a:r>
            <a:endParaRPr lang="en-US" sz="1708" dirty="0"/>
          </a:p>
        </p:txBody>
      </p:sp>
      <p:sp>
        <p:nvSpPr>
          <p:cNvPr id="8" name="Text 4"/>
          <p:cNvSpPr/>
          <p:nvPr/>
        </p:nvSpPr>
        <p:spPr>
          <a:xfrm>
            <a:off x="6115546" y="2504678"/>
            <a:ext cx="5421610" cy="5689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208"/>
              </a:lnSpc>
            </a:pPr>
            <a:r>
              <a:rPr lang="en-US" sz="1375" dirty="0">
                <a:solidFill>
                  <a:srgbClr val="40404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Una vez completado el mapa, identifiquen los </a:t>
            </a:r>
            <a:r>
              <a:rPr lang="en-US" sz="1375" b="1" dirty="0">
                <a:solidFill>
                  <a:srgbClr val="40404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dos pilares</a:t>
            </a:r>
            <a:r>
              <a:rPr lang="en-US" sz="1375" dirty="0">
                <a:solidFill>
                  <a:srgbClr val="40404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 que están en el nivel más bajo</a:t>
            </a:r>
            <a:endParaRPr lang="en-US" sz="1375" dirty="0"/>
          </a:p>
        </p:txBody>
      </p:sp>
      <p:sp>
        <p:nvSpPr>
          <p:cNvPr id="9" name="Shape 5"/>
          <p:cNvSpPr/>
          <p:nvPr/>
        </p:nvSpPr>
        <p:spPr>
          <a:xfrm>
            <a:off x="5226844" y="3429000"/>
            <a:ext cx="711002" cy="1308695"/>
          </a:xfrm>
          <a:prstGeom prst="roundRect">
            <a:avLst>
              <a:gd name="adj" fmla="val 360022"/>
            </a:avLst>
          </a:prstGeom>
          <a:solidFill>
            <a:srgbClr val="CCD8FF"/>
          </a:solidFill>
          <a:ln w="7620">
            <a:solidFill>
              <a:srgbClr val="B2BEE5"/>
            </a:solidFill>
            <a:prstDash val="solid"/>
          </a:ln>
        </p:spPr>
        <p:txBody>
          <a:bodyPr/>
          <a:lstStyle/>
          <a:p>
            <a:endParaRPr lang="en-CL" sz="150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48995" y="3949998"/>
            <a:ext cx="266601" cy="266601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6115546" y="3606701"/>
            <a:ext cx="2222004" cy="2778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167"/>
              </a:lnSpc>
            </a:pPr>
            <a:r>
              <a:rPr lang="en-US" sz="1708" b="1" dirty="0">
                <a:solidFill>
                  <a:srgbClr val="404040"/>
                </a:solidFill>
                <a:latin typeface="Josefin Sans Bold" pitchFamily="34" charset="0"/>
                <a:ea typeface="Josefin Sans Bold" pitchFamily="34" charset="-122"/>
                <a:cs typeface="Josefin Sans Bold" pitchFamily="34" charset="-120"/>
              </a:rPr>
              <a:t>Analizar obstáculos</a:t>
            </a:r>
            <a:endParaRPr lang="en-US" sz="1708" dirty="0"/>
          </a:p>
        </p:txBody>
      </p:sp>
      <p:sp>
        <p:nvSpPr>
          <p:cNvPr id="12" name="Text 7"/>
          <p:cNvSpPr/>
          <p:nvPr/>
        </p:nvSpPr>
        <p:spPr>
          <a:xfrm>
            <a:off x="6115546" y="3991074"/>
            <a:ext cx="5421610" cy="5689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208"/>
              </a:lnSpc>
            </a:pPr>
            <a:r>
              <a:rPr lang="en-US" sz="1375" dirty="0">
                <a:solidFill>
                  <a:srgbClr val="40404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Discutan: ¿Cuál es el mayor obstáculo cultural que frena la transformación?</a:t>
            </a:r>
            <a:endParaRPr lang="en-US" sz="1375" dirty="0"/>
          </a:p>
        </p:txBody>
      </p:sp>
      <p:sp>
        <p:nvSpPr>
          <p:cNvPr id="13" name="Shape 8"/>
          <p:cNvSpPr/>
          <p:nvPr/>
        </p:nvSpPr>
        <p:spPr>
          <a:xfrm>
            <a:off x="5226844" y="4915396"/>
            <a:ext cx="711002" cy="1308695"/>
          </a:xfrm>
          <a:prstGeom prst="roundRect">
            <a:avLst>
              <a:gd name="adj" fmla="val 360022"/>
            </a:avLst>
          </a:prstGeom>
          <a:solidFill>
            <a:srgbClr val="CCD8FF"/>
          </a:solidFill>
          <a:ln w="7620">
            <a:solidFill>
              <a:srgbClr val="B2BEE5"/>
            </a:solidFill>
            <a:prstDash val="solid"/>
          </a:ln>
        </p:spPr>
        <p:txBody>
          <a:bodyPr/>
          <a:lstStyle/>
          <a:p>
            <a:endParaRPr lang="en-CL" sz="1500"/>
          </a:p>
        </p:txBody>
      </p:sp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448995" y="5436394"/>
            <a:ext cx="266601" cy="266601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6115546" y="5093097"/>
            <a:ext cx="2222004" cy="2778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167"/>
              </a:lnSpc>
            </a:pPr>
            <a:r>
              <a:rPr lang="en-US" sz="1708" b="1" dirty="0">
                <a:solidFill>
                  <a:srgbClr val="404040"/>
                </a:solidFill>
                <a:latin typeface="Josefin Sans Bold" pitchFamily="34" charset="0"/>
                <a:ea typeface="Josefin Sans Bold" pitchFamily="34" charset="-122"/>
                <a:cs typeface="Josefin Sans Bold" pitchFamily="34" charset="-120"/>
              </a:rPr>
              <a:t>Preparar conclusión</a:t>
            </a:r>
            <a:endParaRPr lang="en-US" sz="1708" dirty="0"/>
          </a:p>
        </p:txBody>
      </p:sp>
      <p:sp>
        <p:nvSpPr>
          <p:cNvPr id="16" name="Text 10"/>
          <p:cNvSpPr/>
          <p:nvPr/>
        </p:nvSpPr>
        <p:spPr>
          <a:xfrm>
            <a:off x="6115546" y="5477470"/>
            <a:ext cx="5421610" cy="5689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208"/>
              </a:lnSpc>
            </a:pPr>
            <a:r>
              <a:rPr lang="en-US" sz="1375" dirty="0">
                <a:solidFill>
                  <a:srgbClr val="40404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Preparen una conclusión breve de 2 minutos para compartir con el grupo</a:t>
            </a:r>
            <a:endParaRPr lang="en-US" sz="1375" dirty="0"/>
          </a:p>
        </p:txBody>
      </p:sp>
      <p:sp>
        <p:nvSpPr>
          <p:cNvPr id="17" name="Text 11"/>
          <p:cNvSpPr/>
          <p:nvPr/>
        </p:nvSpPr>
        <p:spPr>
          <a:xfrm>
            <a:off x="11738570" y="6437412"/>
            <a:ext cx="322461" cy="2095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>
              <a:lnSpc>
                <a:spcPts val="1625"/>
              </a:lnSpc>
            </a:pPr>
            <a:r>
              <a:rPr lang="en-US" sz="1000" dirty="0">
                <a:solidFill>
                  <a:srgbClr val="40404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42</a:t>
            </a:r>
            <a:endParaRPr lang="en-US" sz="1000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16446" y="598785"/>
            <a:ext cx="3742928" cy="4678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667"/>
              </a:lnSpc>
            </a:pPr>
            <a:r>
              <a:rPr lang="en-US" sz="2917" b="1" dirty="0">
                <a:solidFill>
                  <a:srgbClr val="0034D9"/>
                </a:solidFill>
                <a:latin typeface="Josefin Sans Bold" pitchFamily="34" charset="0"/>
                <a:ea typeface="Josefin Sans Bold" pitchFamily="34" charset="-122"/>
                <a:cs typeface="Josefin Sans Bold" pitchFamily="34" charset="-120"/>
              </a:rPr>
              <a:t>Puesta en Común</a:t>
            </a:r>
            <a:endParaRPr lang="en-US" sz="2917" dirty="0"/>
          </a:p>
        </p:txBody>
      </p:sp>
      <p:sp>
        <p:nvSpPr>
          <p:cNvPr id="3" name="Text 1"/>
          <p:cNvSpPr/>
          <p:nvPr/>
        </p:nvSpPr>
        <p:spPr>
          <a:xfrm>
            <a:off x="616446" y="1365945"/>
            <a:ext cx="10959108" cy="2395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75"/>
              </a:lnSpc>
            </a:pPr>
            <a:r>
              <a:rPr lang="en-US" sz="1167" b="1" dirty="0">
                <a:solidFill>
                  <a:srgbClr val="40404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Duración:</a:t>
            </a:r>
            <a:r>
              <a:rPr lang="en-US" sz="1167" dirty="0">
                <a:solidFill>
                  <a:srgbClr val="40404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 10 minutos</a:t>
            </a:r>
            <a:endParaRPr lang="en-US" sz="1167" dirty="0"/>
          </a:p>
        </p:txBody>
      </p:sp>
      <p:sp>
        <p:nvSpPr>
          <p:cNvPr id="4" name="Text 2"/>
          <p:cNvSpPr/>
          <p:nvPr/>
        </p:nvSpPr>
        <p:spPr>
          <a:xfrm>
            <a:off x="616446" y="1923455"/>
            <a:ext cx="1871464" cy="2338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33"/>
              </a:lnSpc>
            </a:pPr>
            <a:r>
              <a:rPr lang="en-US" sz="1458" b="1" dirty="0">
                <a:solidFill>
                  <a:srgbClr val="0034D9"/>
                </a:solidFill>
                <a:latin typeface="Josefin Sans Bold" pitchFamily="34" charset="0"/>
                <a:ea typeface="Josefin Sans Bold" pitchFamily="34" charset="-122"/>
                <a:cs typeface="Josefin Sans Bold" pitchFamily="34" charset="-120"/>
              </a:rPr>
              <a:t>Compartir hallazgos:</a:t>
            </a:r>
            <a:endParaRPr lang="en-US" sz="1458" dirty="0"/>
          </a:p>
        </p:txBody>
      </p:sp>
      <p:sp>
        <p:nvSpPr>
          <p:cNvPr id="5" name="Text 3"/>
          <p:cNvSpPr/>
          <p:nvPr/>
        </p:nvSpPr>
        <p:spPr>
          <a:xfrm>
            <a:off x="616446" y="2306936"/>
            <a:ext cx="5296992" cy="2395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1875"/>
              </a:lnSpc>
              <a:buSzPct val="100000"/>
              <a:buChar char="•"/>
            </a:pPr>
            <a:r>
              <a:rPr lang="en-US" sz="1167" dirty="0">
                <a:solidFill>
                  <a:srgbClr val="40404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Invitamos a 2-3 grupos a compartir su diagnóstico</a:t>
            </a:r>
            <a:endParaRPr lang="en-US" sz="1167" dirty="0"/>
          </a:p>
        </p:txBody>
      </p:sp>
      <p:sp>
        <p:nvSpPr>
          <p:cNvPr id="6" name="Text 4"/>
          <p:cNvSpPr/>
          <p:nvPr/>
        </p:nvSpPr>
        <p:spPr>
          <a:xfrm>
            <a:off x="616446" y="2598837"/>
            <a:ext cx="5296992" cy="2395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1875"/>
              </a:lnSpc>
              <a:buSzPct val="100000"/>
              <a:buChar char="•"/>
            </a:pPr>
            <a:r>
              <a:rPr lang="en-US" sz="1167" dirty="0">
                <a:solidFill>
                  <a:srgbClr val="40404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¿Cuáles fueron las brechas culturales más comunes?</a:t>
            </a:r>
            <a:endParaRPr lang="en-US" sz="1167" dirty="0"/>
          </a:p>
        </p:txBody>
      </p:sp>
      <p:sp>
        <p:nvSpPr>
          <p:cNvPr id="7" name="Text 5"/>
          <p:cNvSpPr/>
          <p:nvPr/>
        </p:nvSpPr>
        <p:spPr>
          <a:xfrm>
            <a:off x="616446" y="2890739"/>
            <a:ext cx="5296992" cy="2395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1875"/>
              </a:lnSpc>
              <a:buSzPct val="100000"/>
              <a:buChar char="•"/>
            </a:pPr>
            <a:r>
              <a:rPr lang="en-US" sz="1167" dirty="0">
                <a:solidFill>
                  <a:srgbClr val="40404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¿Hubo sorpresas o descubrimientos inesperados?</a:t>
            </a:r>
            <a:endParaRPr lang="en-US" sz="1167" dirty="0"/>
          </a:p>
        </p:txBody>
      </p:sp>
      <p:sp>
        <p:nvSpPr>
          <p:cNvPr id="8" name="Text 6"/>
          <p:cNvSpPr/>
          <p:nvPr/>
        </p:nvSpPr>
        <p:spPr>
          <a:xfrm>
            <a:off x="616446" y="3182641"/>
            <a:ext cx="5296992" cy="2395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1875"/>
              </a:lnSpc>
              <a:buSzPct val="100000"/>
              <a:buChar char="•"/>
            </a:pPr>
            <a:r>
              <a:rPr lang="en-US" sz="1167" dirty="0">
                <a:solidFill>
                  <a:srgbClr val="40404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¿Qué patrones emergieron entre los grupos?</a:t>
            </a:r>
            <a:endParaRPr lang="en-US" sz="1167" dirty="0"/>
          </a:p>
        </p:txBody>
      </p:sp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4913" y="1942207"/>
            <a:ext cx="4502348" cy="4502348"/>
          </a:xfrm>
          <a:prstGeom prst="rect">
            <a:avLst/>
          </a:prstGeom>
        </p:spPr>
      </p:pic>
      <p:sp>
        <p:nvSpPr>
          <p:cNvPr id="10" name="Text 7"/>
          <p:cNvSpPr/>
          <p:nvPr/>
        </p:nvSpPr>
        <p:spPr>
          <a:xfrm>
            <a:off x="11746905" y="6813649"/>
            <a:ext cx="321866" cy="1972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>
              <a:lnSpc>
                <a:spcPts val="1542"/>
              </a:lnSpc>
            </a:pPr>
            <a:r>
              <a:rPr lang="en-US" sz="958" dirty="0">
                <a:solidFill>
                  <a:srgbClr val="40404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43</a:t>
            </a:r>
            <a:endParaRPr lang="en-US" sz="958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28352" y="610394"/>
            <a:ext cx="4488657" cy="5610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416"/>
              </a:lnSpc>
            </a:pPr>
            <a:r>
              <a:rPr lang="en-US" sz="3500" b="1" dirty="0">
                <a:solidFill>
                  <a:srgbClr val="0034D9"/>
                </a:solidFill>
                <a:latin typeface="Josefin Sans Bold" pitchFamily="34" charset="0"/>
                <a:ea typeface="Josefin Sans Bold" pitchFamily="34" charset="-122"/>
                <a:cs typeface="Josefin Sans Bold" pitchFamily="34" charset="-120"/>
              </a:rPr>
              <a:t>Cierre de la Práctica</a:t>
            </a:r>
            <a:endParaRPr lang="en-US" sz="35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353" y="1642666"/>
            <a:ext cx="4679950" cy="467995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752605" y="1602283"/>
            <a:ext cx="5817294" cy="5746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250"/>
              </a:lnSpc>
            </a:pPr>
            <a:r>
              <a:rPr lang="en-US" sz="1375" dirty="0">
                <a:solidFill>
                  <a:srgbClr val="40404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Este diagnóstico no es una sentencia, es un </a:t>
            </a:r>
            <a:r>
              <a:rPr lang="en-US" sz="1375" dirty="0">
                <a:solidFill>
                  <a:srgbClr val="FFFFFF"/>
                </a:solidFill>
                <a:highlight>
                  <a:srgbClr val="0134D9"/>
                </a:highlight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punto de partida</a:t>
            </a:r>
            <a:r>
              <a:rPr lang="en-US" sz="1375" dirty="0">
                <a:solidFill>
                  <a:srgbClr val="40404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 para la transformación.</a:t>
            </a:r>
            <a:endParaRPr lang="en-US" sz="1375" dirty="0"/>
          </a:p>
        </p:txBody>
      </p:sp>
      <p:sp>
        <p:nvSpPr>
          <p:cNvPr id="5" name="Text 2"/>
          <p:cNvSpPr/>
          <p:nvPr/>
        </p:nvSpPr>
        <p:spPr>
          <a:xfrm>
            <a:off x="5752604" y="2356445"/>
            <a:ext cx="5779592" cy="280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08"/>
              </a:lnSpc>
            </a:pPr>
            <a:r>
              <a:rPr lang="en-US" sz="1750" b="1" dirty="0">
                <a:solidFill>
                  <a:srgbClr val="0034D9"/>
                </a:solidFill>
                <a:latin typeface="Josefin Sans Bold" pitchFamily="34" charset="0"/>
                <a:ea typeface="Josefin Sans Bold" pitchFamily="34" charset="-122"/>
                <a:cs typeface="Josefin Sans Bold" pitchFamily="34" charset="-120"/>
              </a:rPr>
              <a:t>La cultura no se cambia con un memo. Se cambia con: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5752605" y="2816424"/>
            <a:ext cx="5817294" cy="2873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250"/>
              </a:lnSpc>
              <a:buSzPct val="100000"/>
              <a:buChar char="•"/>
            </a:pPr>
            <a:r>
              <a:rPr lang="en-US" sz="1375" b="1" dirty="0">
                <a:solidFill>
                  <a:srgbClr val="40404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Acciones:</a:t>
            </a:r>
            <a:r>
              <a:rPr lang="en-US" sz="1375" dirty="0">
                <a:solidFill>
                  <a:srgbClr val="40404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 Decisiones visibles y consistentes del liderazgo</a:t>
            </a:r>
            <a:endParaRPr lang="en-US" sz="1375" dirty="0"/>
          </a:p>
        </p:txBody>
      </p:sp>
      <p:sp>
        <p:nvSpPr>
          <p:cNvPr id="7" name="Text 4"/>
          <p:cNvSpPr/>
          <p:nvPr/>
        </p:nvSpPr>
        <p:spPr>
          <a:xfrm>
            <a:off x="5752605" y="3166567"/>
            <a:ext cx="5817294" cy="2873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250"/>
              </a:lnSpc>
              <a:buSzPct val="100000"/>
              <a:buChar char="•"/>
            </a:pPr>
            <a:r>
              <a:rPr lang="en-US" sz="1375" b="1" dirty="0">
                <a:solidFill>
                  <a:srgbClr val="40404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Símbolos:</a:t>
            </a:r>
            <a:r>
              <a:rPr lang="en-US" sz="1375" dirty="0">
                <a:solidFill>
                  <a:srgbClr val="40404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 A quién se promueve, qué comportamientos se celebran</a:t>
            </a:r>
            <a:endParaRPr lang="en-US" sz="1375" dirty="0"/>
          </a:p>
        </p:txBody>
      </p:sp>
      <p:sp>
        <p:nvSpPr>
          <p:cNvPr id="8" name="Text 5"/>
          <p:cNvSpPr/>
          <p:nvPr/>
        </p:nvSpPr>
        <p:spPr>
          <a:xfrm>
            <a:off x="5752605" y="3516709"/>
            <a:ext cx="5817294" cy="5746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39" indent="-285739">
              <a:lnSpc>
                <a:spcPts val="2250"/>
              </a:lnSpc>
              <a:buSzPct val="100000"/>
              <a:buChar char="•"/>
            </a:pPr>
            <a:r>
              <a:rPr lang="en-US" sz="1375" b="1" dirty="0">
                <a:solidFill>
                  <a:srgbClr val="40404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Sistemas:</a:t>
            </a:r>
            <a:r>
              <a:rPr lang="en-US" sz="1375" dirty="0">
                <a:solidFill>
                  <a:srgbClr val="40404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 Cómo se mide el desempeño, cómo se asigna el presupuesto</a:t>
            </a:r>
            <a:endParaRPr lang="en-US" sz="1375" dirty="0"/>
          </a:p>
        </p:txBody>
      </p:sp>
      <p:sp>
        <p:nvSpPr>
          <p:cNvPr id="9" name="Text 6"/>
          <p:cNvSpPr/>
          <p:nvPr/>
        </p:nvSpPr>
        <p:spPr>
          <a:xfrm>
            <a:off x="11764764" y="6729115"/>
            <a:ext cx="301625" cy="2011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>
              <a:lnSpc>
                <a:spcPts val="1583"/>
              </a:lnSpc>
            </a:pPr>
            <a:r>
              <a:rPr lang="en-US" sz="958" dirty="0">
                <a:solidFill>
                  <a:srgbClr val="40404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44</a:t>
            </a:r>
            <a:endParaRPr lang="en-US" sz="958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212645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61492" y="2902745"/>
            <a:ext cx="8393212" cy="531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167"/>
              </a:lnSpc>
            </a:pPr>
            <a:r>
              <a:rPr lang="en-US" sz="3333" b="1" dirty="0">
                <a:solidFill>
                  <a:srgbClr val="0034D9"/>
                </a:solidFill>
                <a:latin typeface="Josefin Sans Bold" pitchFamily="34" charset="0"/>
                <a:ea typeface="Josefin Sans Bold" pitchFamily="34" charset="-122"/>
                <a:cs typeface="Josefin Sans Bold" pitchFamily="34" charset="-120"/>
              </a:rPr>
              <a:t>Cierre Clase 1: Resumen y Próximos Pasos</a:t>
            </a:r>
            <a:endParaRPr lang="en-US" sz="3333" dirty="0"/>
          </a:p>
        </p:txBody>
      </p:sp>
      <p:sp>
        <p:nvSpPr>
          <p:cNvPr id="4" name="Shape 1"/>
          <p:cNvSpPr/>
          <p:nvPr/>
        </p:nvSpPr>
        <p:spPr>
          <a:xfrm>
            <a:off x="661492" y="3689450"/>
            <a:ext cx="5349478" cy="1928614"/>
          </a:xfrm>
          <a:prstGeom prst="roundRect">
            <a:avLst>
              <a:gd name="adj" fmla="val 3705"/>
            </a:avLst>
          </a:prstGeom>
          <a:solidFill>
            <a:srgbClr val="CCD8FF"/>
          </a:solidFill>
          <a:ln w="7620">
            <a:solidFill>
              <a:srgbClr val="B2BEE5"/>
            </a:solidFill>
            <a:prstDash val="solid"/>
          </a:ln>
        </p:spPr>
        <p:txBody>
          <a:bodyPr/>
          <a:lstStyle/>
          <a:p>
            <a:endParaRPr lang="en-CL" sz="1500"/>
          </a:p>
        </p:txBody>
      </p:sp>
      <p:sp>
        <p:nvSpPr>
          <p:cNvPr id="5" name="Text 2"/>
          <p:cNvSpPr/>
          <p:nvPr/>
        </p:nvSpPr>
        <p:spPr>
          <a:xfrm>
            <a:off x="837902" y="3865860"/>
            <a:ext cx="2126457" cy="265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83"/>
              </a:lnSpc>
            </a:pPr>
            <a:r>
              <a:rPr lang="en-US" sz="1667" b="1" dirty="0">
                <a:solidFill>
                  <a:srgbClr val="404040"/>
                </a:solidFill>
                <a:latin typeface="Josefin Sans Bold" pitchFamily="34" charset="0"/>
                <a:ea typeface="Josefin Sans Bold" pitchFamily="34" charset="-122"/>
                <a:cs typeface="Josefin Sans Bold" pitchFamily="34" charset="-120"/>
              </a:rPr>
              <a:t>Hoy aprendimos:</a:t>
            </a:r>
            <a:endParaRPr lang="en-US" sz="1667" dirty="0"/>
          </a:p>
        </p:txBody>
      </p:sp>
      <p:sp>
        <p:nvSpPr>
          <p:cNvPr id="6" name="Text 3"/>
          <p:cNvSpPr/>
          <p:nvPr/>
        </p:nvSpPr>
        <p:spPr>
          <a:xfrm>
            <a:off x="837903" y="4233565"/>
            <a:ext cx="4996656" cy="272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125"/>
              </a:lnSpc>
              <a:buSzPct val="100000"/>
              <a:buChar char="•"/>
            </a:pPr>
            <a:r>
              <a:rPr lang="en-US" sz="1333" dirty="0">
                <a:solidFill>
                  <a:srgbClr val="40404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La TD es un cambio estratégico y cultural sobre el </a:t>
            </a:r>
            <a:r>
              <a:rPr lang="en-US" sz="1333" b="1" dirty="0">
                <a:solidFill>
                  <a:srgbClr val="40404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valor</a:t>
            </a:r>
            <a:endParaRPr lang="en-US" sz="1333" dirty="0"/>
          </a:p>
        </p:txBody>
      </p:sp>
      <p:sp>
        <p:nvSpPr>
          <p:cNvPr id="7" name="Text 4"/>
          <p:cNvSpPr/>
          <p:nvPr/>
        </p:nvSpPr>
        <p:spPr>
          <a:xfrm>
            <a:off x="837903" y="4565352"/>
            <a:ext cx="4996656" cy="272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125"/>
              </a:lnSpc>
              <a:buSzPct val="100000"/>
              <a:buChar char="•"/>
            </a:pPr>
            <a:r>
              <a:rPr lang="en-US" sz="1333" dirty="0">
                <a:solidFill>
                  <a:srgbClr val="40404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La Cultura Digital es el </a:t>
            </a:r>
            <a:r>
              <a:rPr lang="en-US" sz="1333" b="1" dirty="0">
                <a:solidFill>
                  <a:srgbClr val="40404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sistema operativo</a:t>
            </a:r>
            <a:r>
              <a:rPr lang="en-US" sz="1333" dirty="0">
                <a:solidFill>
                  <a:srgbClr val="40404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 de la TD</a:t>
            </a:r>
            <a:endParaRPr lang="en-US" sz="1333" dirty="0"/>
          </a:p>
        </p:txBody>
      </p:sp>
      <p:sp>
        <p:nvSpPr>
          <p:cNvPr id="8" name="Text 5"/>
          <p:cNvSpPr/>
          <p:nvPr/>
        </p:nvSpPr>
        <p:spPr>
          <a:xfrm>
            <a:off x="837903" y="4897140"/>
            <a:ext cx="4996656" cy="54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39" indent="-285739">
              <a:lnSpc>
                <a:spcPts val="2125"/>
              </a:lnSpc>
              <a:buSzPct val="100000"/>
              <a:buChar char="•"/>
            </a:pPr>
            <a:r>
              <a:rPr lang="en-US" sz="1333" dirty="0">
                <a:solidFill>
                  <a:srgbClr val="40404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5 Pilares: Agilidad, Cliente, Colaboración, Datos, Experimentación</a:t>
            </a:r>
            <a:endParaRPr lang="en-US" sz="1333" dirty="0"/>
          </a:p>
        </p:txBody>
      </p:sp>
      <p:sp>
        <p:nvSpPr>
          <p:cNvPr id="9" name="Shape 6"/>
          <p:cNvSpPr/>
          <p:nvPr/>
        </p:nvSpPr>
        <p:spPr>
          <a:xfrm>
            <a:off x="6181031" y="3689450"/>
            <a:ext cx="5349478" cy="1928614"/>
          </a:xfrm>
          <a:prstGeom prst="roundRect">
            <a:avLst>
              <a:gd name="adj" fmla="val 3705"/>
            </a:avLst>
          </a:prstGeom>
          <a:solidFill>
            <a:srgbClr val="CCD8FF"/>
          </a:solidFill>
          <a:ln w="7620">
            <a:solidFill>
              <a:srgbClr val="B2BEE5"/>
            </a:solidFill>
            <a:prstDash val="solid"/>
          </a:ln>
        </p:spPr>
        <p:txBody>
          <a:bodyPr/>
          <a:lstStyle/>
          <a:p>
            <a:endParaRPr lang="en-CL" sz="1500"/>
          </a:p>
        </p:txBody>
      </p:sp>
      <p:sp>
        <p:nvSpPr>
          <p:cNvPr id="10" name="Text 7"/>
          <p:cNvSpPr/>
          <p:nvPr/>
        </p:nvSpPr>
        <p:spPr>
          <a:xfrm>
            <a:off x="6357442" y="3865860"/>
            <a:ext cx="2126457" cy="265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83"/>
              </a:lnSpc>
            </a:pPr>
            <a:r>
              <a:rPr lang="en-US" sz="1667" b="1" dirty="0">
                <a:solidFill>
                  <a:srgbClr val="404040"/>
                </a:solidFill>
                <a:latin typeface="Josefin Sans Bold" pitchFamily="34" charset="0"/>
                <a:ea typeface="Josefin Sans Bold" pitchFamily="34" charset="-122"/>
                <a:cs typeface="Josefin Sans Bold" pitchFamily="34" charset="-120"/>
              </a:rPr>
              <a:t>En la próxima clase:</a:t>
            </a:r>
            <a:endParaRPr lang="en-US" sz="1667" dirty="0"/>
          </a:p>
        </p:txBody>
      </p:sp>
      <p:sp>
        <p:nvSpPr>
          <p:cNvPr id="11" name="Text 8"/>
          <p:cNvSpPr/>
          <p:nvPr/>
        </p:nvSpPr>
        <p:spPr>
          <a:xfrm>
            <a:off x="6357442" y="4233565"/>
            <a:ext cx="4996656" cy="54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39" indent="-285739">
              <a:lnSpc>
                <a:spcPts val="2125"/>
              </a:lnSpc>
              <a:buSzPct val="100000"/>
              <a:buChar char="•"/>
            </a:pPr>
            <a:r>
              <a:rPr lang="en-US" sz="1333" dirty="0">
                <a:solidFill>
                  <a:srgbClr val="40404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Aplicaremos esta cultura </a:t>
            </a:r>
            <a:r>
              <a:rPr lang="en-US" sz="1333" b="1" dirty="0">
                <a:solidFill>
                  <a:srgbClr val="40404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hacia afuera</a:t>
            </a:r>
            <a:r>
              <a:rPr lang="en-US" sz="1333" dirty="0">
                <a:solidFill>
                  <a:srgbClr val="40404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: Diseño de Experiencias Omnicanal</a:t>
            </a:r>
            <a:endParaRPr lang="en-US" sz="1333" dirty="0"/>
          </a:p>
        </p:txBody>
      </p:sp>
      <p:sp>
        <p:nvSpPr>
          <p:cNvPr id="12" name="Text 9"/>
          <p:cNvSpPr/>
          <p:nvPr/>
        </p:nvSpPr>
        <p:spPr>
          <a:xfrm>
            <a:off x="6357442" y="4837608"/>
            <a:ext cx="4996656" cy="272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125"/>
              </a:lnSpc>
              <a:buSzPct val="100000"/>
              <a:buChar char="•"/>
            </a:pPr>
            <a:r>
              <a:rPr lang="en-US" sz="1333" dirty="0">
                <a:solidFill>
                  <a:srgbClr val="40404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Estrategias de adopción de tecnologías emergentes</a:t>
            </a:r>
            <a:endParaRPr lang="en-US" sz="1333" dirty="0"/>
          </a:p>
        </p:txBody>
      </p:sp>
      <p:sp>
        <p:nvSpPr>
          <p:cNvPr id="13" name="Text 10"/>
          <p:cNvSpPr/>
          <p:nvPr/>
        </p:nvSpPr>
        <p:spPr>
          <a:xfrm>
            <a:off x="6357442" y="5169396"/>
            <a:ext cx="4996656" cy="272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125"/>
              </a:lnSpc>
              <a:buSzPct val="100000"/>
              <a:buChar char="•"/>
            </a:pPr>
            <a:r>
              <a:rPr lang="en-US" sz="1333" dirty="0">
                <a:solidFill>
                  <a:srgbClr val="40404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Cuándo y cómo movernos en la transformación</a:t>
            </a:r>
            <a:endParaRPr lang="en-US" sz="1333" dirty="0"/>
          </a:p>
        </p:txBody>
      </p:sp>
      <p:sp>
        <p:nvSpPr>
          <p:cNvPr id="14" name="Text 11"/>
          <p:cNvSpPr/>
          <p:nvPr/>
        </p:nvSpPr>
        <p:spPr>
          <a:xfrm>
            <a:off x="661492" y="5809357"/>
            <a:ext cx="10869018" cy="272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125"/>
              </a:lnSpc>
            </a:pPr>
            <a:r>
              <a:rPr lang="en-US" sz="1333" dirty="0">
                <a:solidFill>
                  <a:srgbClr val="40404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¡Gracias por su participación!</a:t>
            </a:r>
            <a:endParaRPr lang="en-US" sz="1333" dirty="0"/>
          </a:p>
        </p:txBody>
      </p:sp>
      <p:sp>
        <p:nvSpPr>
          <p:cNvPr id="15" name="Text 12"/>
          <p:cNvSpPr/>
          <p:nvPr/>
        </p:nvSpPr>
        <p:spPr>
          <a:xfrm>
            <a:off x="11724680" y="6430764"/>
            <a:ext cx="335062" cy="2117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>
              <a:lnSpc>
                <a:spcPts val="1667"/>
              </a:lnSpc>
            </a:pPr>
            <a:r>
              <a:rPr lang="en-US" sz="1042" dirty="0">
                <a:solidFill>
                  <a:srgbClr val="40404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45</a:t>
            </a:r>
            <a:endParaRPr lang="en-US" sz="1042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34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5821B569-96F7-90A0-0468-AA5B2544D8E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1101437" y="-2208"/>
            <a:ext cx="9518072" cy="6864953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7CAC839E-3191-D254-0197-178399341A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7214" y="3047936"/>
            <a:ext cx="4577567" cy="759883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C4B33A5B-C356-85A5-B065-D0F9F102E0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2468" y="5181583"/>
            <a:ext cx="3487057" cy="494434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FDF4C6F9-E4EC-022C-FADA-AE01526403FC}"/>
              </a:ext>
            </a:extLst>
          </p:cNvPr>
          <p:cNvSpPr txBox="1"/>
          <p:nvPr/>
        </p:nvSpPr>
        <p:spPr>
          <a:xfrm>
            <a:off x="581886" y="4293890"/>
            <a:ext cx="110282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2400" b="1" dirty="0" err="1">
                <a:solidFill>
                  <a:schemeClr val="bg1"/>
                </a:solidFill>
                <a:latin typeface="Nunito Sans" pitchFamily="2" charset="77"/>
              </a:rPr>
              <a:t>unegocios.uchile.cl</a:t>
            </a:r>
            <a:endParaRPr lang="es-CL" sz="2400" b="1" dirty="0">
              <a:solidFill>
                <a:schemeClr val="bg1"/>
              </a:solidFill>
              <a:latin typeface="Nunito Sa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73978741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57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233492" y="2164953"/>
            <a:ext cx="6297018" cy="17720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3916"/>
              </a:lnSpc>
            </a:pPr>
            <a:r>
              <a:rPr lang="en-US" sz="11125" b="1" dirty="0">
                <a:solidFill>
                  <a:srgbClr val="0034D9"/>
                </a:solidFill>
                <a:latin typeface="Josefin Sans Bold" pitchFamily="34" charset="0"/>
                <a:ea typeface="Josefin Sans Bold" pitchFamily="34" charset="-122"/>
                <a:cs typeface="Josefin Sans Bold" pitchFamily="34" charset="-120"/>
              </a:rPr>
              <a:t>Pausa</a:t>
            </a:r>
            <a:endParaRPr lang="en-US" sz="11125" dirty="0"/>
          </a:p>
        </p:txBody>
      </p:sp>
      <p:sp>
        <p:nvSpPr>
          <p:cNvPr id="4" name="Text 1"/>
          <p:cNvSpPr/>
          <p:nvPr/>
        </p:nvSpPr>
        <p:spPr>
          <a:xfrm>
            <a:off x="5233492" y="4220468"/>
            <a:ext cx="3780433" cy="4724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708"/>
              </a:lnSpc>
            </a:pPr>
            <a:r>
              <a:rPr lang="en-US" sz="2958" b="1" dirty="0">
                <a:solidFill>
                  <a:srgbClr val="0034D9"/>
                </a:solidFill>
                <a:latin typeface="Josefin Sans Bold" pitchFamily="34" charset="0"/>
                <a:ea typeface="Josefin Sans Bold" pitchFamily="34" charset="-122"/>
                <a:cs typeface="Josefin Sans Bold" pitchFamily="34" charset="-120"/>
              </a:rPr>
              <a:t>10 minutos</a:t>
            </a:r>
            <a:endParaRPr lang="en-US" sz="2958" dirty="0"/>
          </a:p>
        </p:txBody>
      </p:sp>
      <p:sp>
        <p:nvSpPr>
          <p:cNvPr id="5" name="Text 2"/>
          <p:cNvSpPr/>
          <p:nvPr/>
        </p:nvSpPr>
        <p:spPr>
          <a:xfrm>
            <a:off x="11742242" y="6430764"/>
            <a:ext cx="317500" cy="2117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>
              <a:lnSpc>
                <a:spcPts val="1667"/>
              </a:lnSpc>
            </a:pPr>
            <a:r>
              <a:rPr lang="en-US" sz="1042" dirty="0">
                <a:solidFill>
                  <a:srgbClr val="40404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16</a:t>
            </a:r>
            <a:endParaRPr lang="en-US" sz="1042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57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233492" y="2105919"/>
            <a:ext cx="6297018" cy="1181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9291"/>
              </a:lnSpc>
            </a:pPr>
            <a:r>
              <a:rPr lang="en-US" sz="7416" b="1" dirty="0">
                <a:solidFill>
                  <a:srgbClr val="0034D9"/>
                </a:solidFill>
                <a:latin typeface="Josefin Sans Bold" pitchFamily="34" charset="0"/>
                <a:ea typeface="Josefin Sans Bold" pitchFamily="34" charset="-122"/>
                <a:cs typeface="Josefin Sans Bold" pitchFamily="34" charset="-120"/>
              </a:rPr>
              <a:t>Módulo 1</a:t>
            </a:r>
            <a:endParaRPr lang="en-US" sz="7416" dirty="0"/>
          </a:p>
        </p:txBody>
      </p:sp>
      <p:sp>
        <p:nvSpPr>
          <p:cNvPr id="4" name="Text 1"/>
          <p:cNvSpPr/>
          <p:nvPr/>
        </p:nvSpPr>
        <p:spPr>
          <a:xfrm>
            <a:off x="5233492" y="3570784"/>
            <a:ext cx="6297018" cy="11812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4625"/>
              </a:lnSpc>
            </a:pPr>
            <a:r>
              <a:rPr lang="en-US" sz="3708" b="1" dirty="0">
                <a:solidFill>
                  <a:srgbClr val="0034D9"/>
                </a:solidFill>
                <a:latin typeface="Josefin Sans Bold" pitchFamily="34" charset="0"/>
                <a:ea typeface="Josefin Sans Bold" pitchFamily="34" charset="-122"/>
                <a:cs typeface="Josefin Sans Bold" pitchFamily="34" charset="-120"/>
              </a:rPr>
              <a:t>Fundamentos de Innovación Tecnológica</a:t>
            </a:r>
            <a:endParaRPr lang="en-US" sz="3708" dirty="0"/>
          </a:p>
        </p:txBody>
      </p:sp>
      <p:sp>
        <p:nvSpPr>
          <p:cNvPr id="5" name="Text 2"/>
          <p:cNvSpPr/>
          <p:nvPr/>
        </p:nvSpPr>
        <p:spPr>
          <a:xfrm>
            <a:off x="11821617" y="6430764"/>
            <a:ext cx="238125" cy="2117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>
              <a:lnSpc>
                <a:spcPts val="1667"/>
              </a:lnSpc>
            </a:pPr>
            <a:r>
              <a:rPr lang="en-US" sz="1042" dirty="0">
                <a:solidFill>
                  <a:srgbClr val="40404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5</a:t>
            </a:r>
            <a:endParaRPr lang="en-US" sz="1042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27856" y="745927"/>
            <a:ext cx="10936288" cy="11211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4375"/>
              </a:lnSpc>
            </a:pPr>
            <a:r>
              <a:rPr lang="en-US" sz="3500" b="1" dirty="0">
                <a:solidFill>
                  <a:srgbClr val="0034D9"/>
                </a:solidFill>
                <a:latin typeface="Josefin Sans Bold" pitchFamily="34" charset="0"/>
                <a:ea typeface="Josefin Sans Bold" pitchFamily="34" charset="-122"/>
                <a:cs typeface="Josefin Sans Bold" pitchFamily="34" charset="-120"/>
              </a:rPr>
              <a:t>La Gran Confusión: ¿Qué NO es Transformación Digital?</a:t>
            </a:r>
            <a:endParaRPr lang="en-US" sz="3500" dirty="0"/>
          </a:p>
        </p:txBody>
      </p:sp>
      <p:sp>
        <p:nvSpPr>
          <p:cNvPr id="3" name="Shape 1"/>
          <p:cNvSpPr/>
          <p:nvPr/>
        </p:nvSpPr>
        <p:spPr>
          <a:xfrm>
            <a:off x="627856" y="2225874"/>
            <a:ext cx="3525838" cy="1371303"/>
          </a:xfrm>
          <a:prstGeom prst="roundRect">
            <a:avLst>
              <a:gd name="adj" fmla="val 8891"/>
            </a:avLst>
          </a:prstGeom>
          <a:solidFill>
            <a:srgbClr val="FFFFFF"/>
          </a:solidFill>
          <a:ln w="30480">
            <a:solidFill>
              <a:srgbClr val="B2BEE5"/>
            </a:solidFill>
            <a:prstDash val="solid"/>
          </a:ln>
        </p:spPr>
        <p:txBody>
          <a:bodyPr/>
          <a:lstStyle/>
          <a:p>
            <a:endParaRPr lang="en-CL" sz="1500"/>
          </a:p>
        </p:txBody>
      </p:sp>
      <p:sp>
        <p:nvSpPr>
          <p:cNvPr id="4" name="Shape 2"/>
          <p:cNvSpPr/>
          <p:nvPr/>
        </p:nvSpPr>
        <p:spPr>
          <a:xfrm>
            <a:off x="602457" y="2225874"/>
            <a:ext cx="101600" cy="1371303"/>
          </a:xfrm>
          <a:prstGeom prst="roundRect">
            <a:avLst>
              <a:gd name="adj" fmla="val 74157"/>
            </a:avLst>
          </a:prstGeom>
          <a:solidFill>
            <a:srgbClr val="0134D9"/>
          </a:solidFill>
          <a:ln/>
        </p:spPr>
        <p:txBody>
          <a:bodyPr/>
          <a:lstStyle/>
          <a:p>
            <a:endParaRPr lang="en-CL" sz="1500"/>
          </a:p>
        </p:txBody>
      </p:sp>
      <p:sp>
        <p:nvSpPr>
          <p:cNvPr id="5" name="Text 3"/>
          <p:cNvSpPr/>
          <p:nvPr/>
        </p:nvSpPr>
        <p:spPr>
          <a:xfrm>
            <a:off x="908844" y="2430661"/>
            <a:ext cx="2970312" cy="2802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167"/>
              </a:lnSpc>
            </a:pPr>
            <a:r>
              <a:rPr lang="en-US" sz="1750" b="1" dirty="0">
                <a:solidFill>
                  <a:srgbClr val="404040"/>
                </a:solidFill>
                <a:latin typeface="Josefin Sans Bold" pitchFamily="34" charset="0"/>
                <a:ea typeface="Josefin Sans Bold" pitchFamily="34" charset="-122"/>
                <a:cs typeface="Josefin Sans Bold" pitchFamily="34" charset="-120"/>
              </a:rPr>
              <a:t>No es solo presencia digital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908844" y="2818507"/>
            <a:ext cx="3040063" cy="5738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250"/>
              </a:lnSpc>
            </a:pPr>
            <a:r>
              <a:rPr lang="en-US" sz="1375" dirty="0">
                <a:solidFill>
                  <a:srgbClr val="40404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Tener una página web o una app móvil</a:t>
            </a:r>
            <a:endParaRPr lang="en-US" sz="1375" dirty="0"/>
          </a:p>
        </p:txBody>
      </p:sp>
      <p:sp>
        <p:nvSpPr>
          <p:cNvPr id="7" name="Shape 5"/>
          <p:cNvSpPr/>
          <p:nvPr/>
        </p:nvSpPr>
        <p:spPr>
          <a:xfrm>
            <a:off x="4333082" y="2225874"/>
            <a:ext cx="3525838" cy="1371303"/>
          </a:xfrm>
          <a:prstGeom prst="roundRect">
            <a:avLst>
              <a:gd name="adj" fmla="val 8891"/>
            </a:avLst>
          </a:prstGeom>
          <a:solidFill>
            <a:srgbClr val="FFFFFF"/>
          </a:solidFill>
          <a:ln w="30480">
            <a:solidFill>
              <a:srgbClr val="B2BEE5"/>
            </a:solidFill>
            <a:prstDash val="solid"/>
          </a:ln>
        </p:spPr>
        <p:txBody>
          <a:bodyPr/>
          <a:lstStyle/>
          <a:p>
            <a:endParaRPr lang="en-CL" sz="1500"/>
          </a:p>
        </p:txBody>
      </p:sp>
      <p:sp>
        <p:nvSpPr>
          <p:cNvPr id="8" name="Shape 6"/>
          <p:cNvSpPr/>
          <p:nvPr/>
        </p:nvSpPr>
        <p:spPr>
          <a:xfrm>
            <a:off x="4307682" y="2225874"/>
            <a:ext cx="101600" cy="1371303"/>
          </a:xfrm>
          <a:prstGeom prst="roundRect">
            <a:avLst>
              <a:gd name="adj" fmla="val 74157"/>
            </a:avLst>
          </a:prstGeom>
          <a:solidFill>
            <a:srgbClr val="0134D9"/>
          </a:solidFill>
          <a:ln/>
        </p:spPr>
        <p:txBody>
          <a:bodyPr/>
          <a:lstStyle/>
          <a:p>
            <a:endParaRPr lang="en-CL" sz="1500"/>
          </a:p>
        </p:txBody>
      </p:sp>
      <p:sp>
        <p:nvSpPr>
          <p:cNvPr id="9" name="Text 7"/>
          <p:cNvSpPr/>
          <p:nvPr/>
        </p:nvSpPr>
        <p:spPr>
          <a:xfrm>
            <a:off x="4614069" y="2430661"/>
            <a:ext cx="2242343" cy="2802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167"/>
              </a:lnSpc>
            </a:pPr>
            <a:r>
              <a:rPr lang="en-US" sz="1750" b="1" dirty="0">
                <a:solidFill>
                  <a:srgbClr val="404040"/>
                </a:solidFill>
                <a:latin typeface="Josefin Sans Bold" pitchFamily="34" charset="0"/>
                <a:ea typeface="Josefin Sans Bold" pitchFamily="34" charset="-122"/>
                <a:cs typeface="Josefin Sans Bold" pitchFamily="34" charset="-120"/>
              </a:rPr>
              <a:t>No es solo software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4614069" y="2818507"/>
            <a:ext cx="3040063" cy="2869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50"/>
              </a:lnSpc>
            </a:pPr>
            <a:r>
              <a:rPr lang="en-US" sz="1375" dirty="0">
                <a:solidFill>
                  <a:srgbClr val="40404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Comprar un CRM o un ERP</a:t>
            </a:r>
            <a:endParaRPr lang="en-US" sz="1375" dirty="0"/>
          </a:p>
        </p:txBody>
      </p:sp>
      <p:sp>
        <p:nvSpPr>
          <p:cNvPr id="11" name="Shape 9"/>
          <p:cNvSpPr/>
          <p:nvPr/>
        </p:nvSpPr>
        <p:spPr>
          <a:xfrm>
            <a:off x="8038307" y="2225874"/>
            <a:ext cx="3525838" cy="1371303"/>
          </a:xfrm>
          <a:prstGeom prst="roundRect">
            <a:avLst>
              <a:gd name="adj" fmla="val 8891"/>
            </a:avLst>
          </a:prstGeom>
          <a:solidFill>
            <a:srgbClr val="FFFFFF"/>
          </a:solidFill>
          <a:ln w="30480">
            <a:solidFill>
              <a:srgbClr val="B2BEE5"/>
            </a:solidFill>
            <a:prstDash val="solid"/>
          </a:ln>
        </p:spPr>
        <p:txBody>
          <a:bodyPr/>
          <a:lstStyle/>
          <a:p>
            <a:endParaRPr lang="en-CL" sz="1500"/>
          </a:p>
        </p:txBody>
      </p:sp>
      <p:sp>
        <p:nvSpPr>
          <p:cNvPr id="12" name="Shape 10"/>
          <p:cNvSpPr/>
          <p:nvPr/>
        </p:nvSpPr>
        <p:spPr>
          <a:xfrm>
            <a:off x="8012907" y="2225874"/>
            <a:ext cx="101600" cy="1371303"/>
          </a:xfrm>
          <a:prstGeom prst="roundRect">
            <a:avLst>
              <a:gd name="adj" fmla="val 74157"/>
            </a:avLst>
          </a:prstGeom>
          <a:solidFill>
            <a:srgbClr val="0134D9"/>
          </a:solidFill>
          <a:ln/>
        </p:spPr>
        <p:txBody>
          <a:bodyPr/>
          <a:lstStyle/>
          <a:p>
            <a:endParaRPr lang="en-CL" sz="1500"/>
          </a:p>
        </p:txBody>
      </p:sp>
      <p:sp>
        <p:nvSpPr>
          <p:cNvPr id="13" name="Text 11"/>
          <p:cNvSpPr/>
          <p:nvPr/>
        </p:nvSpPr>
        <p:spPr>
          <a:xfrm>
            <a:off x="8319293" y="2430661"/>
            <a:ext cx="2275682" cy="2802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167"/>
              </a:lnSpc>
            </a:pPr>
            <a:r>
              <a:rPr lang="en-US" sz="1750" b="1" dirty="0">
                <a:solidFill>
                  <a:srgbClr val="404040"/>
                </a:solidFill>
                <a:latin typeface="Josefin Sans Bold" pitchFamily="34" charset="0"/>
                <a:ea typeface="Josefin Sans Bold" pitchFamily="34" charset="-122"/>
                <a:cs typeface="Josefin Sans Bold" pitchFamily="34" charset="-120"/>
              </a:rPr>
              <a:t>No es solo marketing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8319294" y="2818507"/>
            <a:ext cx="3040063" cy="5738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250"/>
              </a:lnSpc>
            </a:pPr>
            <a:r>
              <a:rPr lang="en-US" sz="1375" dirty="0">
                <a:solidFill>
                  <a:srgbClr val="40404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Marketing Digital o E-commerce aislados</a:t>
            </a:r>
            <a:endParaRPr lang="en-US" sz="1375" dirty="0"/>
          </a:p>
        </p:txBody>
      </p:sp>
      <p:sp>
        <p:nvSpPr>
          <p:cNvPr id="15" name="Shape 13"/>
          <p:cNvSpPr/>
          <p:nvPr/>
        </p:nvSpPr>
        <p:spPr>
          <a:xfrm>
            <a:off x="627856" y="3776564"/>
            <a:ext cx="3525838" cy="1371303"/>
          </a:xfrm>
          <a:prstGeom prst="roundRect">
            <a:avLst>
              <a:gd name="adj" fmla="val 8891"/>
            </a:avLst>
          </a:prstGeom>
          <a:solidFill>
            <a:srgbClr val="FFFFFF"/>
          </a:solidFill>
          <a:ln w="30480">
            <a:solidFill>
              <a:srgbClr val="B2BEE5"/>
            </a:solidFill>
            <a:prstDash val="solid"/>
          </a:ln>
        </p:spPr>
        <p:txBody>
          <a:bodyPr/>
          <a:lstStyle/>
          <a:p>
            <a:endParaRPr lang="en-CL" sz="1500"/>
          </a:p>
        </p:txBody>
      </p:sp>
      <p:sp>
        <p:nvSpPr>
          <p:cNvPr id="16" name="Shape 14"/>
          <p:cNvSpPr/>
          <p:nvPr/>
        </p:nvSpPr>
        <p:spPr>
          <a:xfrm>
            <a:off x="602457" y="3776564"/>
            <a:ext cx="101600" cy="1371303"/>
          </a:xfrm>
          <a:prstGeom prst="roundRect">
            <a:avLst>
              <a:gd name="adj" fmla="val 74157"/>
            </a:avLst>
          </a:prstGeom>
          <a:solidFill>
            <a:srgbClr val="0134D9"/>
          </a:solidFill>
          <a:ln/>
        </p:spPr>
        <p:txBody>
          <a:bodyPr/>
          <a:lstStyle/>
          <a:p>
            <a:endParaRPr lang="en-CL" sz="1500"/>
          </a:p>
        </p:txBody>
      </p:sp>
      <p:sp>
        <p:nvSpPr>
          <p:cNvPr id="17" name="Text 15"/>
          <p:cNvSpPr/>
          <p:nvPr/>
        </p:nvSpPr>
        <p:spPr>
          <a:xfrm>
            <a:off x="908845" y="3981351"/>
            <a:ext cx="2557661" cy="2802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167"/>
              </a:lnSpc>
            </a:pPr>
            <a:r>
              <a:rPr lang="en-US" sz="1750" b="1" dirty="0">
                <a:solidFill>
                  <a:srgbClr val="404040"/>
                </a:solidFill>
                <a:latin typeface="Josefin Sans Bold" pitchFamily="34" charset="0"/>
                <a:ea typeface="Josefin Sans Bold" pitchFamily="34" charset="-122"/>
                <a:cs typeface="Josefin Sans Bold" pitchFamily="34" charset="-120"/>
              </a:rPr>
              <a:t>No es un proyecto de TI</a:t>
            </a:r>
            <a:endParaRPr lang="en-US" sz="1750" dirty="0"/>
          </a:p>
        </p:txBody>
      </p:sp>
      <p:sp>
        <p:nvSpPr>
          <p:cNvPr id="18" name="Text 16"/>
          <p:cNvSpPr/>
          <p:nvPr/>
        </p:nvSpPr>
        <p:spPr>
          <a:xfrm>
            <a:off x="908844" y="4369197"/>
            <a:ext cx="3040063" cy="5738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250"/>
              </a:lnSpc>
            </a:pPr>
            <a:r>
              <a:rPr lang="en-US" sz="1375" dirty="0">
                <a:solidFill>
                  <a:srgbClr val="40404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Una iniciativa exclusiva del área de Tecnología</a:t>
            </a:r>
            <a:endParaRPr lang="en-US" sz="1375" dirty="0"/>
          </a:p>
        </p:txBody>
      </p:sp>
      <p:sp>
        <p:nvSpPr>
          <p:cNvPr id="19" name="Shape 17"/>
          <p:cNvSpPr/>
          <p:nvPr/>
        </p:nvSpPr>
        <p:spPr>
          <a:xfrm>
            <a:off x="4333082" y="3776564"/>
            <a:ext cx="3525838" cy="1371303"/>
          </a:xfrm>
          <a:prstGeom prst="roundRect">
            <a:avLst>
              <a:gd name="adj" fmla="val 8891"/>
            </a:avLst>
          </a:prstGeom>
          <a:solidFill>
            <a:srgbClr val="FFFFFF"/>
          </a:solidFill>
          <a:ln w="30480">
            <a:solidFill>
              <a:srgbClr val="B2BEE5"/>
            </a:solidFill>
            <a:prstDash val="solid"/>
          </a:ln>
        </p:spPr>
        <p:txBody>
          <a:bodyPr/>
          <a:lstStyle/>
          <a:p>
            <a:endParaRPr lang="en-CL" sz="1500"/>
          </a:p>
        </p:txBody>
      </p:sp>
      <p:sp>
        <p:nvSpPr>
          <p:cNvPr id="20" name="Shape 18"/>
          <p:cNvSpPr/>
          <p:nvPr/>
        </p:nvSpPr>
        <p:spPr>
          <a:xfrm>
            <a:off x="4307682" y="3776564"/>
            <a:ext cx="101600" cy="1371303"/>
          </a:xfrm>
          <a:prstGeom prst="roundRect">
            <a:avLst>
              <a:gd name="adj" fmla="val 74157"/>
            </a:avLst>
          </a:prstGeom>
          <a:solidFill>
            <a:srgbClr val="0134D9"/>
          </a:solidFill>
          <a:ln/>
        </p:spPr>
        <p:txBody>
          <a:bodyPr/>
          <a:lstStyle/>
          <a:p>
            <a:endParaRPr lang="en-CL" sz="1500"/>
          </a:p>
        </p:txBody>
      </p:sp>
      <p:sp>
        <p:nvSpPr>
          <p:cNvPr id="21" name="Text 19"/>
          <p:cNvSpPr/>
          <p:nvPr/>
        </p:nvSpPr>
        <p:spPr>
          <a:xfrm>
            <a:off x="4614069" y="3981351"/>
            <a:ext cx="2242343" cy="2802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167"/>
              </a:lnSpc>
            </a:pPr>
            <a:r>
              <a:rPr lang="en-US" sz="1750" b="1" dirty="0">
                <a:solidFill>
                  <a:srgbClr val="404040"/>
                </a:solidFill>
                <a:latin typeface="Josefin Sans Bold" pitchFamily="34" charset="0"/>
                <a:ea typeface="Josefin Sans Bold" pitchFamily="34" charset="-122"/>
                <a:cs typeface="Josefin Sans Bold" pitchFamily="34" charset="-120"/>
              </a:rPr>
              <a:t>No es solamente IA</a:t>
            </a:r>
            <a:endParaRPr lang="en-US" sz="1750" dirty="0"/>
          </a:p>
        </p:txBody>
      </p:sp>
      <p:sp>
        <p:nvSpPr>
          <p:cNvPr id="22" name="Text 20"/>
          <p:cNvSpPr/>
          <p:nvPr/>
        </p:nvSpPr>
        <p:spPr>
          <a:xfrm>
            <a:off x="4614069" y="4369197"/>
            <a:ext cx="3040063" cy="5738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250"/>
              </a:lnSpc>
            </a:pPr>
            <a:r>
              <a:rPr lang="en-US" sz="1375" dirty="0">
                <a:solidFill>
                  <a:srgbClr val="40404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Inteligencia Artificial como solución única</a:t>
            </a:r>
            <a:endParaRPr lang="en-US" sz="1375" dirty="0"/>
          </a:p>
        </p:txBody>
      </p:sp>
      <p:sp>
        <p:nvSpPr>
          <p:cNvPr id="23" name="Shape 21"/>
          <p:cNvSpPr/>
          <p:nvPr/>
        </p:nvSpPr>
        <p:spPr>
          <a:xfrm>
            <a:off x="627856" y="5349677"/>
            <a:ext cx="10936288" cy="762298"/>
          </a:xfrm>
          <a:prstGeom prst="roundRect">
            <a:avLst>
              <a:gd name="adj" fmla="val 9884"/>
            </a:avLst>
          </a:prstGeom>
          <a:solidFill>
            <a:srgbClr val="B3C5FF"/>
          </a:solidFill>
          <a:ln/>
        </p:spPr>
        <p:txBody>
          <a:bodyPr/>
          <a:lstStyle/>
          <a:p>
            <a:endParaRPr lang="en-CL" sz="1500"/>
          </a:p>
        </p:txBody>
      </p:sp>
      <p:pic>
        <p:nvPicPr>
          <p:cNvPr id="2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245" y="5620147"/>
            <a:ext cx="224234" cy="179388"/>
          </a:xfrm>
          <a:prstGeom prst="rect">
            <a:avLst/>
          </a:prstGeom>
        </p:spPr>
      </p:pic>
      <p:sp>
        <p:nvSpPr>
          <p:cNvPr id="25" name="Text 22"/>
          <p:cNvSpPr/>
          <p:nvPr/>
        </p:nvSpPr>
        <p:spPr>
          <a:xfrm>
            <a:off x="1210866" y="5573911"/>
            <a:ext cx="10173891" cy="2869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50"/>
              </a:lnSpc>
            </a:pPr>
            <a:r>
              <a:rPr lang="en-US" sz="1375" b="1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Error común:</a:t>
            </a:r>
            <a:r>
              <a:rPr lang="en-US" sz="1375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 Confundir la </a:t>
            </a:r>
            <a:r>
              <a:rPr lang="en-US" sz="1375" i="1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herramienta</a:t>
            </a:r>
            <a:r>
              <a:rPr lang="en-US" sz="1375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 con el </a:t>
            </a:r>
            <a:r>
              <a:rPr lang="en-US" sz="1375" i="1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objetivo</a:t>
            </a:r>
            <a:r>
              <a:rPr lang="en-US" sz="1375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. La tecnología es el medio, no el fin.</a:t>
            </a:r>
            <a:endParaRPr lang="en-US" sz="1375" dirty="0"/>
          </a:p>
        </p:txBody>
      </p:sp>
      <p:sp>
        <p:nvSpPr>
          <p:cNvPr id="26" name="Text 23"/>
          <p:cNvSpPr/>
          <p:nvPr/>
        </p:nvSpPr>
        <p:spPr>
          <a:xfrm>
            <a:off x="11840568" y="6452593"/>
            <a:ext cx="225921" cy="2009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>
              <a:lnSpc>
                <a:spcPts val="1542"/>
              </a:lnSpc>
            </a:pPr>
            <a:r>
              <a:rPr lang="en-US" sz="958" dirty="0">
                <a:solidFill>
                  <a:srgbClr val="40404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6</a:t>
            </a:r>
            <a:endParaRPr lang="en-US" sz="958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57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233492" y="1890117"/>
            <a:ext cx="5533033" cy="3839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000"/>
              </a:lnSpc>
            </a:pPr>
            <a:r>
              <a:rPr lang="en-US" sz="2417" b="1" dirty="0">
                <a:solidFill>
                  <a:srgbClr val="0034D9"/>
                </a:solidFill>
                <a:latin typeface="Josefin Sans Bold" pitchFamily="34" charset="0"/>
                <a:ea typeface="Josefin Sans Bold" pitchFamily="34" charset="-122"/>
                <a:cs typeface="Josefin Sans Bold" pitchFamily="34" charset="-120"/>
              </a:rPr>
              <a:t>¿Qué SÍ es la Transformación Digital?</a:t>
            </a:r>
            <a:endParaRPr lang="en-US" sz="2417" dirty="0"/>
          </a:p>
        </p:txBody>
      </p:sp>
      <p:sp>
        <p:nvSpPr>
          <p:cNvPr id="4" name="Text 1"/>
          <p:cNvSpPr/>
          <p:nvPr/>
        </p:nvSpPr>
        <p:spPr>
          <a:xfrm>
            <a:off x="5233492" y="2458344"/>
            <a:ext cx="6297018" cy="196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542"/>
              </a:lnSpc>
            </a:pPr>
            <a:r>
              <a:rPr lang="en-US" sz="958" dirty="0">
                <a:solidFill>
                  <a:srgbClr val="40404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Es un </a:t>
            </a:r>
            <a:r>
              <a:rPr lang="en-US" sz="958" b="1" dirty="0">
                <a:solidFill>
                  <a:srgbClr val="40404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cambio organizacional profundo</a:t>
            </a:r>
            <a:r>
              <a:rPr lang="en-US" sz="958" dirty="0">
                <a:solidFill>
                  <a:srgbClr val="40404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 que utiliza la tecnología digital para:</a:t>
            </a:r>
            <a:endParaRPr lang="en-US" sz="958" dirty="0"/>
          </a:p>
        </p:txBody>
      </p:sp>
      <p:sp>
        <p:nvSpPr>
          <p:cNvPr id="5" name="Shape 2"/>
          <p:cNvSpPr/>
          <p:nvPr/>
        </p:nvSpPr>
        <p:spPr>
          <a:xfrm>
            <a:off x="5233492" y="2793008"/>
            <a:ext cx="3087093" cy="720428"/>
          </a:xfrm>
          <a:prstGeom prst="roundRect">
            <a:avLst>
              <a:gd name="adj" fmla="val 7163"/>
            </a:avLst>
          </a:prstGeom>
          <a:solidFill>
            <a:srgbClr val="CCD8FF"/>
          </a:solidFill>
          <a:ln w="7620">
            <a:solidFill>
              <a:srgbClr val="B2BEE5"/>
            </a:solidFill>
            <a:prstDash val="solid"/>
          </a:ln>
        </p:spPr>
        <p:txBody>
          <a:bodyPr/>
          <a:lstStyle/>
          <a:p>
            <a:endParaRPr lang="en-CL" sz="1500"/>
          </a:p>
        </p:txBody>
      </p:sp>
      <p:sp>
        <p:nvSpPr>
          <p:cNvPr id="6" name="Text 3"/>
          <p:cNvSpPr/>
          <p:nvPr/>
        </p:nvSpPr>
        <p:spPr>
          <a:xfrm>
            <a:off x="5362675" y="2922191"/>
            <a:ext cx="1586111" cy="1919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500"/>
              </a:lnSpc>
            </a:pPr>
            <a:r>
              <a:rPr lang="en-US" sz="1208" b="1" dirty="0">
                <a:solidFill>
                  <a:srgbClr val="404040"/>
                </a:solidFill>
                <a:latin typeface="Josefin Sans Bold" pitchFamily="34" charset="0"/>
                <a:ea typeface="Josefin Sans Bold" pitchFamily="34" charset="-122"/>
                <a:cs typeface="Josefin Sans Bold" pitchFamily="34" charset="-120"/>
              </a:rPr>
              <a:t>1. Reimaginar el Valor</a:t>
            </a:r>
            <a:endParaRPr lang="en-US" sz="1208" dirty="0"/>
          </a:p>
        </p:txBody>
      </p:sp>
      <p:sp>
        <p:nvSpPr>
          <p:cNvPr id="7" name="Text 4"/>
          <p:cNvSpPr/>
          <p:nvPr/>
        </p:nvSpPr>
        <p:spPr>
          <a:xfrm>
            <a:off x="5362674" y="3187799"/>
            <a:ext cx="2828727" cy="196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542"/>
              </a:lnSpc>
            </a:pPr>
            <a:r>
              <a:rPr lang="en-US" sz="958" dirty="0">
                <a:solidFill>
                  <a:srgbClr val="40404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Transformar lo que entregamos a nuestros clientes</a:t>
            </a:r>
            <a:endParaRPr lang="en-US" sz="958" dirty="0"/>
          </a:p>
        </p:txBody>
      </p:sp>
      <p:sp>
        <p:nvSpPr>
          <p:cNvPr id="8" name="Shape 5"/>
          <p:cNvSpPr/>
          <p:nvPr/>
        </p:nvSpPr>
        <p:spPr>
          <a:xfrm>
            <a:off x="8443417" y="2793008"/>
            <a:ext cx="3087093" cy="720428"/>
          </a:xfrm>
          <a:prstGeom prst="roundRect">
            <a:avLst>
              <a:gd name="adj" fmla="val 7163"/>
            </a:avLst>
          </a:prstGeom>
          <a:solidFill>
            <a:srgbClr val="CCD8FF"/>
          </a:solidFill>
          <a:ln w="7620">
            <a:solidFill>
              <a:srgbClr val="B2BEE5"/>
            </a:solidFill>
            <a:prstDash val="solid"/>
          </a:ln>
        </p:spPr>
        <p:txBody>
          <a:bodyPr/>
          <a:lstStyle/>
          <a:p>
            <a:endParaRPr lang="en-CL" sz="1500"/>
          </a:p>
        </p:txBody>
      </p:sp>
      <p:sp>
        <p:nvSpPr>
          <p:cNvPr id="9" name="Text 6"/>
          <p:cNvSpPr/>
          <p:nvPr/>
        </p:nvSpPr>
        <p:spPr>
          <a:xfrm>
            <a:off x="8572599" y="2922191"/>
            <a:ext cx="1875433" cy="1919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500"/>
              </a:lnSpc>
            </a:pPr>
            <a:r>
              <a:rPr lang="en-US" sz="1208" b="1" dirty="0">
                <a:solidFill>
                  <a:srgbClr val="404040"/>
                </a:solidFill>
                <a:latin typeface="Josefin Sans Bold" pitchFamily="34" charset="0"/>
                <a:ea typeface="Josefin Sans Bold" pitchFamily="34" charset="-122"/>
                <a:cs typeface="Josefin Sans Bold" pitchFamily="34" charset="-120"/>
              </a:rPr>
              <a:t>2. Optimizar Operaciones</a:t>
            </a:r>
            <a:endParaRPr lang="en-US" sz="1208" dirty="0"/>
          </a:p>
        </p:txBody>
      </p:sp>
      <p:sp>
        <p:nvSpPr>
          <p:cNvPr id="10" name="Text 7"/>
          <p:cNvSpPr/>
          <p:nvPr/>
        </p:nvSpPr>
        <p:spPr>
          <a:xfrm>
            <a:off x="8572599" y="3187799"/>
            <a:ext cx="2828727" cy="196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542"/>
              </a:lnSpc>
            </a:pPr>
            <a:r>
              <a:rPr lang="en-US" sz="958" dirty="0">
                <a:solidFill>
                  <a:srgbClr val="40404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Ser más eficientes, ágiles y adaptables</a:t>
            </a:r>
            <a:endParaRPr lang="en-US" sz="958" dirty="0"/>
          </a:p>
        </p:txBody>
      </p:sp>
      <p:sp>
        <p:nvSpPr>
          <p:cNvPr id="11" name="Shape 8"/>
          <p:cNvSpPr/>
          <p:nvPr/>
        </p:nvSpPr>
        <p:spPr>
          <a:xfrm>
            <a:off x="5233492" y="3636269"/>
            <a:ext cx="6297018" cy="720428"/>
          </a:xfrm>
          <a:prstGeom prst="roundRect">
            <a:avLst>
              <a:gd name="adj" fmla="val 7163"/>
            </a:avLst>
          </a:prstGeom>
          <a:solidFill>
            <a:srgbClr val="CCD8FF"/>
          </a:solidFill>
          <a:ln w="7620">
            <a:solidFill>
              <a:srgbClr val="B2BEE5"/>
            </a:solidFill>
            <a:prstDash val="solid"/>
          </a:ln>
        </p:spPr>
        <p:txBody>
          <a:bodyPr/>
          <a:lstStyle/>
          <a:p>
            <a:endParaRPr lang="en-CL" sz="1500"/>
          </a:p>
        </p:txBody>
      </p:sp>
      <p:sp>
        <p:nvSpPr>
          <p:cNvPr id="12" name="Text 9"/>
          <p:cNvSpPr/>
          <p:nvPr/>
        </p:nvSpPr>
        <p:spPr>
          <a:xfrm>
            <a:off x="5362675" y="3765451"/>
            <a:ext cx="1817886" cy="1919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500"/>
              </a:lnSpc>
            </a:pPr>
            <a:r>
              <a:rPr lang="en-US" sz="1208" b="1" dirty="0">
                <a:solidFill>
                  <a:srgbClr val="404040"/>
                </a:solidFill>
                <a:latin typeface="Josefin Sans Bold" pitchFamily="34" charset="0"/>
                <a:ea typeface="Josefin Sans Bold" pitchFamily="34" charset="-122"/>
                <a:cs typeface="Josefin Sans Bold" pitchFamily="34" charset="-120"/>
              </a:rPr>
              <a:t>3. Crear Nuevos Modelos</a:t>
            </a:r>
            <a:endParaRPr lang="en-US" sz="1208" dirty="0"/>
          </a:p>
        </p:txBody>
      </p:sp>
      <p:sp>
        <p:nvSpPr>
          <p:cNvPr id="13" name="Text 10"/>
          <p:cNvSpPr/>
          <p:nvPr/>
        </p:nvSpPr>
        <p:spPr>
          <a:xfrm>
            <a:off x="5362674" y="4031059"/>
            <a:ext cx="6038652" cy="196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542"/>
              </a:lnSpc>
            </a:pPr>
            <a:r>
              <a:rPr lang="en-US" sz="958" dirty="0">
                <a:solidFill>
                  <a:srgbClr val="40404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Desarrollar formas innovadoras de hacer negocio</a:t>
            </a:r>
            <a:endParaRPr lang="en-US" sz="958" dirty="0"/>
          </a:p>
        </p:txBody>
      </p:sp>
      <p:sp>
        <p:nvSpPr>
          <p:cNvPr id="14" name="Text 11"/>
          <p:cNvSpPr/>
          <p:nvPr/>
        </p:nvSpPr>
        <p:spPr>
          <a:xfrm>
            <a:off x="5417741" y="4633119"/>
            <a:ext cx="6112768" cy="196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542"/>
              </a:lnSpc>
            </a:pPr>
            <a:r>
              <a:rPr lang="en-US" sz="958" dirty="0">
                <a:solidFill>
                  <a:srgbClr val="40404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La TD es un cambio de </a:t>
            </a:r>
            <a:r>
              <a:rPr lang="en-US" sz="958" dirty="0">
                <a:solidFill>
                  <a:srgbClr val="FFFFFF"/>
                </a:solidFill>
                <a:highlight>
                  <a:srgbClr val="0134D9"/>
                </a:highlight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mentalidad</a:t>
            </a:r>
            <a:r>
              <a:rPr lang="en-US" sz="958" dirty="0">
                <a:solidFill>
                  <a:srgbClr val="40404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 y </a:t>
            </a:r>
            <a:r>
              <a:rPr lang="en-US" sz="958" dirty="0">
                <a:solidFill>
                  <a:srgbClr val="FFFFFF"/>
                </a:solidFill>
                <a:highlight>
                  <a:srgbClr val="0134D9"/>
                </a:highlight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cultura</a:t>
            </a:r>
            <a:r>
              <a:rPr lang="en-US" sz="958" dirty="0">
                <a:solidFill>
                  <a:srgbClr val="40404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, habilitado por la tecnología.</a:t>
            </a:r>
            <a:endParaRPr lang="en-US" sz="958" dirty="0"/>
          </a:p>
        </p:txBody>
      </p:sp>
      <p:sp>
        <p:nvSpPr>
          <p:cNvPr id="15" name="Shape 12"/>
          <p:cNvSpPr/>
          <p:nvPr/>
        </p:nvSpPr>
        <p:spPr>
          <a:xfrm>
            <a:off x="5233492" y="4494907"/>
            <a:ext cx="12700" cy="472877"/>
          </a:xfrm>
          <a:prstGeom prst="rect">
            <a:avLst/>
          </a:prstGeom>
          <a:solidFill>
            <a:srgbClr val="0134D9"/>
          </a:solidFill>
          <a:ln/>
        </p:spPr>
        <p:txBody>
          <a:bodyPr/>
          <a:lstStyle/>
          <a:p>
            <a:endParaRPr lang="en-CL" sz="1500"/>
          </a:p>
        </p:txBody>
      </p:sp>
      <p:sp>
        <p:nvSpPr>
          <p:cNvPr id="16" name="Text 13"/>
          <p:cNvSpPr/>
          <p:nvPr/>
        </p:nvSpPr>
        <p:spPr>
          <a:xfrm>
            <a:off x="11736189" y="6430764"/>
            <a:ext cx="323553" cy="2117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>
              <a:lnSpc>
                <a:spcPts val="1667"/>
              </a:lnSpc>
            </a:pPr>
            <a:r>
              <a:rPr lang="en-US" sz="1042" dirty="0">
                <a:solidFill>
                  <a:srgbClr val="40404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7</a:t>
            </a:r>
            <a:endParaRPr lang="en-US" sz="1042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0896" y="642044"/>
            <a:ext cx="6026547" cy="3835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000"/>
              </a:lnSpc>
            </a:pPr>
            <a:r>
              <a:rPr lang="en-US" sz="2375" b="1" dirty="0">
                <a:solidFill>
                  <a:srgbClr val="0034D9"/>
                </a:solidFill>
                <a:latin typeface="Josefin Sans Bold" pitchFamily="34" charset="0"/>
                <a:ea typeface="Josefin Sans Bold" pitchFamily="34" charset="-122"/>
                <a:cs typeface="Josefin Sans Bold" pitchFamily="34" charset="-120"/>
              </a:rPr>
              <a:t>El Motor: Innovación vs. Mejora Continua</a:t>
            </a:r>
            <a:endParaRPr lang="en-US" sz="2375" dirty="0"/>
          </a:p>
        </p:txBody>
      </p:sp>
      <p:sp>
        <p:nvSpPr>
          <p:cNvPr id="3" name="Text 1"/>
          <p:cNvSpPr/>
          <p:nvPr/>
        </p:nvSpPr>
        <p:spPr>
          <a:xfrm>
            <a:off x="660896" y="1332409"/>
            <a:ext cx="2286893" cy="2301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792"/>
              </a:lnSpc>
            </a:pPr>
            <a:r>
              <a:rPr lang="en-US" sz="1417" b="1" dirty="0">
                <a:solidFill>
                  <a:srgbClr val="0034D9"/>
                </a:solidFill>
                <a:latin typeface="Josefin Sans Bold" pitchFamily="34" charset="0"/>
                <a:ea typeface="Josefin Sans Bold" pitchFamily="34" charset="-122"/>
                <a:cs typeface="Josefin Sans Bold" pitchFamily="34" charset="-120"/>
              </a:rPr>
              <a:t>Mejora Continua (Kaizen)</a:t>
            </a:r>
            <a:endParaRPr lang="en-US" sz="1417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896" y="1700610"/>
            <a:ext cx="3435449" cy="3435449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60896" y="5274072"/>
            <a:ext cx="5285383" cy="1963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542"/>
              </a:lnSpc>
            </a:pPr>
            <a:r>
              <a:rPr lang="en-US" sz="958" dirty="0">
                <a:solidFill>
                  <a:srgbClr val="40404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Hacer lo que ya hacemos, pero </a:t>
            </a:r>
            <a:r>
              <a:rPr lang="en-US" sz="958" b="1" dirty="0">
                <a:solidFill>
                  <a:srgbClr val="40404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mejor</a:t>
            </a:r>
            <a:r>
              <a:rPr lang="en-US" sz="958" dirty="0">
                <a:solidFill>
                  <a:srgbClr val="40404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. Es optimizar el presente.</a:t>
            </a:r>
            <a:endParaRPr lang="en-US" sz="958" dirty="0"/>
          </a:p>
        </p:txBody>
      </p:sp>
      <p:sp>
        <p:nvSpPr>
          <p:cNvPr id="6" name="Text 3"/>
          <p:cNvSpPr/>
          <p:nvPr/>
        </p:nvSpPr>
        <p:spPr>
          <a:xfrm>
            <a:off x="660896" y="5580856"/>
            <a:ext cx="5285383" cy="1963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542"/>
              </a:lnSpc>
            </a:pPr>
            <a:r>
              <a:rPr lang="en-US" sz="958" i="1" dirty="0">
                <a:solidFill>
                  <a:srgbClr val="40404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Ejemplo:</a:t>
            </a:r>
            <a:r>
              <a:rPr lang="en-US" sz="958" dirty="0">
                <a:solidFill>
                  <a:srgbClr val="40404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 Reducir el tiempo de espera en un 10%</a:t>
            </a:r>
            <a:endParaRPr lang="en-US" sz="958" dirty="0"/>
          </a:p>
        </p:txBody>
      </p:sp>
      <p:sp>
        <p:nvSpPr>
          <p:cNvPr id="7" name="Text 4"/>
          <p:cNvSpPr/>
          <p:nvPr/>
        </p:nvSpPr>
        <p:spPr>
          <a:xfrm>
            <a:off x="6252071" y="1332409"/>
            <a:ext cx="1841203" cy="2301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792"/>
              </a:lnSpc>
            </a:pPr>
            <a:r>
              <a:rPr lang="en-US" sz="1417" b="1" dirty="0">
                <a:solidFill>
                  <a:srgbClr val="0034D9"/>
                </a:solidFill>
                <a:latin typeface="Josefin Sans Bold" pitchFamily="34" charset="0"/>
                <a:ea typeface="Josefin Sans Bold" pitchFamily="34" charset="-122"/>
                <a:cs typeface="Josefin Sans Bold" pitchFamily="34" charset="-120"/>
              </a:rPr>
              <a:t>Innovación</a:t>
            </a:r>
            <a:endParaRPr lang="en-US" sz="1417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2071" y="1700610"/>
            <a:ext cx="3435449" cy="3435449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6252071" y="5274072"/>
            <a:ext cx="5285383" cy="1963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542"/>
              </a:lnSpc>
            </a:pPr>
            <a:r>
              <a:rPr lang="en-US" sz="958" dirty="0">
                <a:solidFill>
                  <a:srgbClr val="40404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Crear </a:t>
            </a:r>
            <a:r>
              <a:rPr lang="en-US" sz="958" b="1" dirty="0">
                <a:solidFill>
                  <a:srgbClr val="40404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nuevas</a:t>
            </a:r>
            <a:r>
              <a:rPr lang="en-US" sz="958" dirty="0">
                <a:solidFill>
                  <a:srgbClr val="40404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 formas de valor. Es inventar el futuro.</a:t>
            </a:r>
            <a:endParaRPr lang="en-US" sz="958" dirty="0"/>
          </a:p>
        </p:txBody>
      </p:sp>
      <p:sp>
        <p:nvSpPr>
          <p:cNvPr id="10" name="Text 6"/>
          <p:cNvSpPr/>
          <p:nvPr/>
        </p:nvSpPr>
        <p:spPr>
          <a:xfrm>
            <a:off x="6252071" y="5580856"/>
            <a:ext cx="5285383" cy="1963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542"/>
              </a:lnSpc>
            </a:pPr>
            <a:r>
              <a:rPr lang="en-US" sz="958" i="1" dirty="0">
                <a:solidFill>
                  <a:srgbClr val="40404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Ejemplo:</a:t>
            </a:r>
            <a:r>
              <a:rPr lang="en-US" sz="958" dirty="0">
                <a:solidFill>
                  <a:srgbClr val="40404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 Eliminar el tiempo de espera con auto-atención</a:t>
            </a:r>
            <a:endParaRPr lang="en-US" sz="958" dirty="0"/>
          </a:p>
        </p:txBody>
      </p:sp>
      <p:sp>
        <p:nvSpPr>
          <p:cNvPr id="11" name="Text 7"/>
          <p:cNvSpPr/>
          <p:nvPr/>
        </p:nvSpPr>
        <p:spPr>
          <a:xfrm>
            <a:off x="660896" y="6025655"/>
            <a:ext cx="10870208" cy="1963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542"/>
              </a:lnSpc>
            </a:pPr>
            <a:r>
              <a:rPr lang="en-US" sz="958" dirty="0">
                <a:solidFill>
                  <a:srgbClr val="40404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Ambas son necesarias, pero la TD exige un foco renovado en la </a:t>
            </a:r>
            <a:r>
              <a:rPr lang="en-US" sz="958" b="1" dirty="0">
                <a:solidFill>
                  <a:srgbClr val="0134D9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innovación</a:t>
            </a:r>
            <a:r>
              <a:rPr lang="en-US" sz="958" dirty="0">
                <a:solidFill>
                  <a:srgbClr val="40404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.</a:t>
            </a:r>
            <a:endParaRPr lang="en-US" sz="958" dirty="0"/>
          </a:p>
        </p:txBody>
      </p:sp>
      <p:sp>
        <p:nvSpPr>
          <p:cNvPr id="12" name="Text 8"/>
          <p:cNvSpPr/>
          <p:nvPr/>
        </p:nvSpPr>
        <p:spPr>
          <a:xfrm>
            <a:off x="11736586" y="6437313"/>
            <a:ext cx="323255" cy="2114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>
              <a:lnSpc>
                <a:spcPts val="1625"/>
              </a:lnSpc>
            </a:pPr>
            <a:r>
              <a:rPr lang="en-US" sz="1000" dirty="0">
                <a:solidFill>
                  <a:srgbClr val="40404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8</a:t>
            </a:r>
            <a:endParaRPr lang="en-US" sz="10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0" y="0"/>
            <a:ext cx="457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50082" y="632619"/>
            <a:ext cx="4643834" cy="5804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541"/>
              </a:lnSpc>
            </a:pPr>
            <a:r>
              <a:rPr lang="en-US" sz="3625" b="1" dirty="0">
                <a:solidFill>
                  <a:srgbClr val="0034D9"/>
                </a:solidFill>
                <a:latin typeface="Josefin Sans Bold" pitchFamily="34" charset="0"/>
                <a:ea typeface="Josefin Sans Bold" pitchFamily="34" charset="-122"/>
                <a:cs typeface="Josefin Sans Bold" pitchFamily="34" charset="-120"/>
              </a:rPr>
              <a:t>Tipos de Innovación</a:t>
            </a:r>
            <a:endParaRPr lang="en-US" sz="3625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082" y="1491655"/>
            <a:ext cx="928688" cy="147885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764507" y="1677393"/>
            <a:ext cx="2321918" cy="2902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50"/>
              </a:lnSpc>
            </a:pPr>
            <a:r>
              <a:rPr lang="en-US" sz="1792" b="1" dirty="0">
                <a:solidFill>
                  <a:srgbClr val="404040"/>
                </a:solidFill>
                <a:latin typeface="Josefin Sans Bold" pitchFamily="34" charset="0"/>
                <a:ea typeface="Josefin Sans Bold" pitchFamily="34" charset="-122"/>
                <a:cs typeface="Josefin Sans Bold" pitchFamily="34" charset="-120"/>
              </a:rPr>
              <a:t>Incremental</a:t>
            </a:r>
            <a:endParaRPr lang="en-US" sz="1792" dirty="0"/>
          </a:p>
        </p:txBody>
      </p:sp>
      <p:sp>
        <p:nvSpPr>
          <p:cNvPr id="6" name="Text 2"/>
          <p:cNvSpPr/>
          <p:nvPr/>
        </p:nvSpPr>
        <p:spPr>
          <a:xfrm>
            <a:off x="1764507" y="2079030"/>
            <a:ext cx="5205413" cy="297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33"/>
              </a:lnSpc>
            </a:pPr>
            <a:r>
              <a:rPr lang="en-US" sz="1458" dirty="0">
                <a:solidFill>
                  <a:srgbClr val="40404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Pequeñas mejoras a productos/servicios existentes</a:t>
            </a:r>
            <a:endParaRPr lang="en-US" sz="1458" dirty="0"/>
          </a:p>
        </p:txBody>
      </p:sp>
      <p:sp>
        <p:nvSpPr>
          <p:cNvPr id="7" name="Text 3"/>
          <p:cNvSpPr/>
          <p:nvPr/>
        </p:nvSpPr>
        <p:spPr>
          <a:xfrm>
            <a:off x="1764507" y="2487613"/>
            <a:ext cx="5205413" cy="297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33"/>
              </a:lnSpc>
            </a:pPr>
            <a:r>
              <a:rPr lang="en-US" sz="1458" b="1" dirty="0">
                <a:solidFill>
                  <a:srgbClr val="40404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Riesgo:</a:t>
            </a:r>
            <a:r>
              <a:rPr lang="en-US" sz="1458" dirty="0">
                <a:solidFill>
                  <a:srgbClr val="40404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 Bajo | </a:t>
            </a:r>
            <a:r>
              <a:rPr lang="en-US" sz="1458" b="1" dirty="0">
                <a:solidFill>
                  <a:srgbClr val="40404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Impacto:</a:t>
            </a:r>
            <a:r>
              <a:rPr lang="en-US" sz="1458" dirty="0">
                <a:solidFill>
                  <a:srgbClr val="40404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 Bajo</a:t>
            </a:r>
            <a:endParaRPr lang="en-US" sz="1458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082" y="2970510"/>
            <a:ext cx="928688" cy="1478856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1764507" y="3156248"/>
            <a:ext cx="2321918" cy="2902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50"/>
              </a:lnSpc>
            </a:pPr>
            <a:r>
              <a:rPr lang="en-US" sz="1792" b="1" dirty="0">
                <a:solidFill>
                  <a:srgbClr val="404040"/>
                </a:solidFill>
                <a:latin typeface="Josefin Sans Bold" pitchFamily="34" charset="0"/>
                <a:ea typeface="Josefin Sans Bold" pitchFamily="34" charset="-122"/>
                <a:cs typeface="Josefin Sans Bold" pitchFamily="34" charset="-120"/>
              </a:rPr>
              <a:t>Radical</a:t>
            </a:r>
            <a:endParaRPr lang="en-US" sz="1792" dirty="0"/>
          </a:p>
        </p:txBody>
      </p:sp>
      <p:sp>
        <p:nvSpPr>
          <p:cNvPr id="10" name="Text 5"/>
          <p:cNvSpPr/>
          <p:nvPr/>
        </p:nvSpPr>
        <p:spPr>
          <a:xfrm>
            <a:off x="1764507" y="3557885"/>
            <a:ext cx="5205413" cy="297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33"/>
              </a:lnSpc>
            </a:pPr>
            <a:r>
              <a:rPr lang="en-US" sz="1458" dirty="0">
                <a:solidFill>
                  <a:srgbClr val="40404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Nuevo producto/servicio que crea un nuevo mercado</a:t>
            </a:r>
            <a:endParaRPr lang="en-US" sz="1458" dirty="0"/>
          </a:p>
        </p:txBody>
      </p:sp>
      <p:sp>
        <p:nvSpPr>
          <p:cNvPr id="11" name="Text 6"/>
          <p:cNvSpPr/>
          <p:nvPr/>
        </p:nvSpPr>
        <p:spPr>
          <a:xfrm>
            <a:off x="1764507" y="3966468"/>
            <a:ext cx="5205413" cy="297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33"/>
              </a:lnSpc>
            </a:pPr>
            <a:r>
              <a:rPr lang="en-US" sz="1458" b="1" dirty="0">
                <a:solidFill>
                  <a:srgbClr val="40404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Riesgo:</a:t>
            </a:r>
            <a:r>
              <a:rPr lang="en-US" sz="1458" dirty="0">
                <a:solidFill>
                  <a:srgbClr val="40404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 Alto | </a:t>
            </a:r>
            <a:r>
              <a:rPr lang="en-US" sz="1458" b="1" dirty="0">
                <a:solidFill>
                  <a:srgbClr val="40404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Impacto:</a:t>
            </a:r>
            <a:r>
              <a:rPr lang="en-US" sz="1458" dirty="0">
                <a:solidFill>
                  <a:srgbClr val="40404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 Alto</a:t>
            </a:r>
            <a:endParaRPr lang="en-US" sz="1458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0082" y="4449366"/>
            <a:ext cx="928688" cy="1776016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764507" y="4635103"/>
            <a:ext cx="2321918" cy="2902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50"/>
              </a:lnSpc>
            </a:pPr>
            <a:r>
              <a:rPr lang="en-US" sz="1792" b="1" dirty="0">
                <a:solidFill>
                  <a:srgbClr val="404040"/>
                </a:solidFill>
                <a:latin typeface="Josefin Sans Bold" pitchFamily="34" charset="0"/>
                <a:ea typeface="Josefin Sans Bold" pitchFamily="34" charset="-122"/>
                <a:cs typeface="Josefin Sans Bold" pitchFamily="34" charset="-120"/>
              </a:rPr>
              <a:t>Disruptiva</a:t>
            </a:r>
            <a:endParaRPr lang="en-US" sz="1792" dirty="0"/>
          </a:p>
        </p:txBody>
      </p:sp>
      <p:sp>
        <p:nvSpPr>
          <p:cNvPr id="14" name="Text 8"/>
          <p:cNvSpPr/>
          <p:nvPr/>
        </p:nvSpPr>
        <p:spPr>
          <a:xfrm>
            <a:off x="1764507" y="5036741"/>
            <a:ext cx="5205413" cy="5943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33"/>
              </a:lnSpc>
            </a:pPr>
            <a:r>
              <a:rPr lang="en-US" sz="1458" dirty="0">
                <a:solidFill>
                  <a:srgbClr val="40404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Producto más simple y barato que desplaza a líderes establecidos</a:t>
            </a:r>
            <a:endParaRPr lang="en-US" sz="1458" dirty="0"/>
          </a:p>
        </p:txBody>
      </p:sp>
      <p:sp>
        <p:nvSpPr>
          <p:cNvPr id="15" name="Text 9"/>
          <p:cNvSpPr/>
          <p:nvPr/>
        </p:nvSpPr>
        <p:spPr>
          <a:xfrm>
            <a:off x="1764507" y="5742483"/>
            <a:ext cx="5205413" cy="297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33"/>
              </a:lnSpc>
            </a:pPr>
            <a:r>
              <a:rPr lang="en-US" sz="1458" b="1" dirty="0">
                <a:solidFill>
                  <a:srgbClr val="40404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Riesgo:</a:t>
            </a:r>
            <a:r>
              <a:rPr lang="en-US" sz="1458" dirty="0">
                <a:solidFill>
                  <a:srgbClr val="40404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 Medio | </a:t>
            </a:r>
            <a:r>
              <a:rPr lang="en-US" sz="1458" b="1" dirty="0">
                <a:solidFill>
                  <a:srgbClr val="40404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Impacto:</a:t>
            </a:r>
            <a:r>
              <a:rPr lang="en-US" sz="1458" dirty="0">
                <a:solidFill>
                  <a:srgbClr val="40404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 Transformador</a:t>
            </a:r>
            <a:endParaRPr lang="en-US" sz="1458" dirty="0"/>
          </a:p>
        </p:txBody>
      </p:sp>
      <p:sp>
        <p:nvSpPr>
          <p:cNvPr id="16" name="Text 10"/>
          <p:cNvSpPr/>
          <p:nvPr/>
        </p:nvSpPr>
        <p:spPr>
          <a:xfrm>
            <a:off x="7256165" y="6438206"/>
            <a:ext cx="233858" cy="208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>
              <a:lnSpc>
                <a:spcPts val="1625"/>
              </a:lnSpc>
            </a:pPr>
            <a:r>
              <a:rPr lang="en-US" sz="1000" dirty="0">
                <a:solidFill>
                  <a:srgbClr val="40404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9</a:t>
            </a:r>
            <a:endParaRPr lang="en-US" sz="10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357</TotalTime>
  <Words>2826</Words>
  <Application>Microsoft Office PowerPoint</Application>
  <PresentationFormat>Panorámica</PresentationFormat>
  <Paragraphs>505</Paragraphs>
  <Slides>46</Slides>
  <Notes>44</Notes>
  <HiddenSlides>1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46</vt:i4>
      </vt:variant>
    </vt:vector>
  </HeadingPairs>
  <TitlesOfParts>
    <vt:vector size="54" baseType="lpstr">
      <vt:lpstr>Aptos</vt:lpstr>
      <vt:lpstr>Arial</vt:lpstr>
      <vt:lpstr>Calibri</vt:lpstr>
      <vt:lpstr>Calibri Light</vt:lpstr>
      <vt:lpstr>Josefin Sans Bold</vt:lpstr>
      <vt:lpstr>Josefin Sans Light</vt:lpstr>
      <vt:lpstr>Nunito Sans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Carolina Castro Devivo</dc:creator>
  <cp:lastModifiedBy>Sebastian EgaÃ±a SantibaÃ±ez</cp:lastModifiedBy>
  <cp:revision>9</cp:revision>
  <dcterms:created xsi:type="dcterms:W3CDTF">2023-05-02T20:09:29Z</dcterms:created>
  <dcterms:modified xsi:type="dcterms:W3CDTF">2025-11-19T22:53:25Z</dcterms:modified>
</cp:coreProperties>
</file>